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7" r:id="rId3"/>
    <p:sldId id="258" r:id="rId4"/>
    <p:sldId id="265" r:id="rId5"/>
    <p:sldId id="266" r:id="rId6"/>
    <p:sldId id="267" r:id="rId7"/>
    <p:sldId id="268" r:id="rId8"/>
    <p:sldId id="264" r:id="rId9"/>
    <p:sldId id="259" r:id="rId10"/>
    <p:sldId id="260" r:id="rId11"/>
    <p:sldId id="261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87" r:id="rId22"/>
    <p:sldId id="288" r:id="rId23"/>
    <p:sldId id="289" r:id="rId24"/>
    <p:sldId id="290" r:id="rId25"/>
    <p:sldId id="291" r:id="rId26"/>
    <p:sldId id="296" r:id="rId27"/>
    <p:sldId id="297" r:id="rId28"/>
    <p:sldId id="298" r:id="rId29"/>
    <p:sldId id="299" r:id="rId30"/>
    <p:sldId id="294" r:id="rId31"/>
    <p:sldId id="295" r:id="rId32"/>
    <p:sldId id="292" r:id="rId33"/>
    <p:sldId id="293" r:id="rId34"/>
    <p:sldId id="283" r:id="rId35"/>
    <p:sldId id="284" r:id="rId36"/>
    <p:sldId id="286" r:id="rId37"/>
    <p:sldId id="285" r:id="rId38"/>
    <p:sldId id="281" r:id="rId39"/>
    <p:sldId id="280" r:id="rId40"/>
    <p:sldId id="279" r:id="rId41"/>
    <p:sldId id="278" r:id="rId42"/>
    <p:sldId id="27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41" autoAdjust="0"/>
  </p:normalViewPr>
  <p:slideViewPr>
    <p:cSldViewPr>
      <p:cViewPr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41B56-D398-44E1-90FB-BF3DE7B96321}" type="doc">
      <dgm:prSet loTypeId="urn:microsoft.com/office/officeart/2005/8/layout/cycle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13F5094-C5CE-4116-B8D0-C0FE3F09156B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03DE243C-C577-42D3-850A-F9607EE86D10}" type="parTrans" cxnId="{D0A5F926-9D3E-4B6A-9CA7-93FA4209E219}">
      <dgm:prSet/>
      <dgm:spPr/>
      <dgm:t>
        <a:bodyPr/>
        <a:lstStyle/>
        <a:p>
          <a:endParaRPr lang="en-US"/>
        </a:p>
      </dgm:t>
    </dgm:pt>
    <dgm:pt modelId="{F6F0DCC4-87AC-4C06-A216-E7EF13872D5B}" type="sibTrans" cxnId="{D0A5F926-9D3E-4B6A-9CA7-93FA4209E219}">
      <dgm:prSet/>
      <dgm:spPr/>
      <dgm:t>
        <a:bodyPr/>
        <a:lstStyle/>
        <a:p>
          <a:endParaRPr lang="en-US"/>
        </a:p>
      </dgm:t>
    </dgm:pt>
    <dgm:pt modelId="{4989AE12-9D2A-4D3A-A4D3-75B255B6F6E8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870C7733-4DF7-4398-B269-F261C042CFA0}" type="parTrans" cxnId="{43B4DF05-3320-4B1A-B4D2-7845169F343C}">
      <dgm:prSet/>
      <dgm:spPr/>
      <dgm:t>
        <a:bodyPr/>
        <a:lstStyle/>
        <a:p>
          <a:endParaRPr lang="en-US"/>
        </a:p>
      </dgm:t>
    </dgm:pt>
    <dgm:pt modelId="{EAF83580-0EBF-4410-B46D-BFC0A8795FCE}" type="sibTrans" cxnId="{43B4DF05-3320-4B1A-B4D2-7845169F343C}">
      <dgm:prSet/>
      <dgm:spPr/>
      <dgm:t>
        <a:bodyPr/>
        <a:lstStyle/>
        <a:p>
          <a:endParaRPr lang="en-US"/>
        </a:p>
      </dgm:t>
    </dgm:pt>
    <dgm:pt modelId="{CE86D667-443C-4354-8A52-3A540297CCA0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1AFA8C49-BFF5-4160-8263-59964DD6EC3E}" type="parTrans" cxnId="{3AFF62B7-75AB-4094-80CA-48A627513113}">
      <dgm:prSet/>
      <dgm:spPr/>
      <dgm:t>
        <a:bodyPr/>
        <a:lstStyle/>
        <a:p>
          <a:endParaRPr lang="en-US"/>
        </a:p>
      </dgm:t>
    </dgm:pt>
    <dgm:pt modelId="{73CE55AA-8B30-4A81-B982-8D59AA0A76AA}" type="sibTrans" cxnId="{3AFF62B7-75AB-4094-80CA-48A627513113}">
      <dgm:prSet/>
      <dgm:spPr/>
      <dgm:t>
        <a:bodyPr/>
        <a:lstStyle/>
        <a:p>
          <a:endParaRPr lang="en-US"/>
        </a:p>
      </dgm:t>
    </dgm:pt>
    <dgm:pt modelId="{CA1BA293-5DD7-4A21-B903-17906FA7980A}" type="pres">
      <dgm:prSet presAssocID="{52041B56-D398-44E1-90FB-BF3DE7B963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DFE95D-0F37-45B7-9831-1C7D6F2606DF}" type="pres">
      <dgm:prSet presAssocID="{313F5094-C5CE-4116-B8D0-C0FE3F0915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F5666-D832-4D7A-BC10-8D7F08142D91}" type="pres">
      <dgm:prSet presAssocID="{313F5094-C5CE-4116-B8D0-C0FE3F09156B}" presName="spNode" presStyleCnt="0"/>
      <dgm:spPr/>
    </dgm:pt>
    <dgm:pt modelId="{3EC4479D-37D9-4ADD-893E-F41D6A1EFCFF}" type="pres">
      <dgm:prSet presAssocID="{F6F0DCC4-87AC-4C06-A216-E7EF13872D5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3E9167E1-1E07-4F91-B8FD-34B303A6AE34}" type="pres">
      <dgm:prSet presAssocID="{4989AE12-9D2A-4D3A-A4D3-75B255B6F6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4B8B-A1B9-4FC8-9C45-8EEDCB7296D3}" type="pres">
      <dgm:prSet presAssocID="{4989AE12-9D2A-4D3A-A4D3-75B255B6F6E8}" presName="spNode" presStyleCnt="0"/>
      <dgm:spPr/>
    </dgm:pt>
    <dgm:pt modelId="{7FF1043A-2037-483E-86C2-8303C24D344D}" type="pres">
      <dgm:prSet presAssocID="{EAF83580-0EBF-4410-B46D-BFC0A8795FCE}" presName="sibTrans" presStyleLbl="sibTrans1D1" presStyleIdx="1" presStyleCnt="3"/>
      <dgm:spPr/>
      <dgm:t>
        <a:bodyPr/>
        <a:lstStyle/>
        <a:p>
          <a:endParaRPr lang="en-US"/>
        </a:p>
      </dgm:t>
    </dgm:pt>
    <dgm:pt modelId="{CA34EA0D-6812-43F7-BB01-04DC90083C26}" type="pres">
      <dgm:prSet presAssocID="{CE86D667-443C-4354-8A52-3A540297CC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DE96-837A-4BC8-8475-3E2B70D12B6E}" type="pres">
      <dgm:prSet presAssocID="{CE86D667-443C-4354-8A52-3A540297CCA0}" presName="spNode" presStyleCnt="0"/>
      <dgm:spPr/>
    </dgm:pt>
    <dgm:pt modelId="{0C38CB63-1C4A-4A4A-B755-31C94D114AC5}" type="pres">
      <dgm:prSet presAssocID="{73CE55AA-8B30-4A81-B982-8D59AA0A76AA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43B4DF05-3320-4B1A-B4D2-7845169F343C}" srcId="{52041B56-D398-44E1-90FB-BF3DE7B96321}" destId="{4989AE12-9D2A-4D3A-A4D3-75B255B6F6E8}" srcOrd="1" destOrd="0" parTransId="{870C7733-4DF7-4398-B269-F261C042CFA0}" sibTransId="{EAF83580-0EBF-4410-B46D-BFC0A8795FCE}"/>
    <dgm:cxn modelId="{2A520718-5AFA-460C-8495-FF67DEB7C2FC}" type="presOf" srcId="{CE86D667-443C-4354-8A52-3A540297CCA0}" destId="{CA34EA0D-6812-43F7-BB01-04DC90083C26}" srcOrd="0" destOrd="0" presId="urn:microsoft.com/office/officeart/2005/8/layout/cycle5"/>
    <dgm:cxn modelId="{72725D5B-F381-4148-81B9-CE432BE281A1}" type="presOf" srcId="{313F5094-C5CE-4116-B8D0-C0FE3F09156B}" destId="{9BDFE95D-0F37-45B7-9831-1C7D6F2606DF}" srcOrd="0" destOrd="0" presId="urn:microsoft.com/office/officeart/2005/8/layout/cycle5"/>
    <dgm:cxn modelId="{2820CDB4-03A3-44D7-BDF7-079A38FD1335}" type="presOf" srcId="{73CE55AA-8B30-4A81-B982-8D59AA0A76AA}" destId="{0C38CB63-1C4A-4A4A-B755-31C94D114AC5}" srcOrd="0" destOrd="0" presId="urn:microsoft.com/office/officeart/2005/8/layout/cycle5"/>
    <dgm:cxn modelId="{083FEDD0-5973-4454-AE5B-C8AA0E72213D}" type="presOf" srcId="{F6F0DCC4-87AC-4C06-A216-E7EF13872D5B}" destId="{3EC4479D-37D9-4ADD-893E-F41D6A1EFCFF}" srcOrd="0" destOrd="0" presId="urn:microsoft.com/office/officeart/2005/8/layout/cycle5"/>
    <dgm:cxn modelId="{3AFF62B7-75AB-4094-80CA-48A627513113}" srcId="{52041B56-D398-44E1-90FB-BF3DE7B96321}" destId="{CE86D667-443C-4354-8A52-3A540297CCA0}" srcOrd="2" destOrd="0" parTransId="{1AFA8C49-BFF5-4160-8263-59964DD6EC3E}" sibTransId="{73CE55AA-8B30-4A81-B982-8D59AA0A76AA}"/>
    <dgm:cxn modelId="{04D7171B-5A22-4EED-8B61-A9BB2402A88E}" type="presOf" srcId="{4989AE12-9D2A-4D3A-A4D3-75B255B6F6E8}" destId="{3E9167E1-1E07-4F91-B8FD-34B303A6AE34}" srcOrd="0" destOrd="0" presId="urn:microsoft.com/office/officeart/2005/8/layout/cycle5"/>
    <dgm:cxn modelId="{CC54EF89-41E5-4A7E-A1DE-24B2B14A3E7D}" type="presOf" srcId="{EAF83580-0EBF-4410-B46D-BFC0A8795FCE}" destId="{7FF1043A-2037-483E-86C2-8303C24D344D}" srcOrd="0" destOrd="0" presId="urn:microsoft.com/office/officeart/2005/8/layout/cycle5"/>
    <dgm:cxn modelId="{D0A5F926-9D3E-4B6A-9CA7-93FA4209E219}" srcId="{52041B56-D398-44E1-90FB-BF3DE7B96321}" destId="{313F5094-C5CE-4116-B8D0-C0FE3F09156B}" srcOrd="0" destOrd="0" parTransId="{03DE243C-C577-42D3-850A-F9607EE86D10}" sibTransId="{F6F0DCC4-87AC-4C06-A216-E7EF13872D5B}"/>
    <dgm:cxn modelId="{273203A0-893C-4064-AEFB-34387A925933}" type="presOf" srcId="{52041B56-D398-44E1-90FB-BF3DE7B96321}" destId="{CA1BA293-5DD7-4A21-B903-17906FA7980A}" srcOrd="0" destOrd="0" presId="urn:microsoft.com/office/officeart/2005/8/layout/cycle5"/>
    <dgm:cxn modelId="{D6BD0CB0-F44A-4299-99FE-8DCF368DE7D2}" type="presParOf" srcId="{CA1BA293-5DD7-4A21-B903-17906FA7980A}" destId="{9BDFE95D-0F37-45B7-9831-1C7D6F2606DF}" srcOrd="0" destOrd="0" presId="urn:microsoft.com/office/officeart/2005/8/layout/cycle5"/>
    <dgm:cxn modelId="{EBFE2887-D962-4E57-8A27-76B34970DD80}" type="presParOf" srcId="{CA1BA293-5DD7-4A21-B903-17906FA7980A}" destId="{35BF5666-D832-4D7A-BC10-8D7F08142D91}" srcOrd="1" destOrd="0" presId="urn:microsoft.com/office/officeart/2005/8/layout/cycle5"/>
    <dgm:cxn modelId="{75F42BA2-6826-4616-9798-F86B5C5905C8}" type="presParOf" srcId="{CA1BA293-5DD7-4A21-B903-17906FA7980A}" destId="{3EC4479D-37D9-4ADD-893E-F41D6A1EFCFF}" srcOrd="2" destOrd="0" presId="urn:microsoft.com/office/officeart/2005/8/layout/cycle5"/>
    <dgm:cxn modelId="{72FB30BA-480E-4697-8048-36B494E1FFD1}" type="presParOf" srcId="{CA1BA293-5DD7-4A21-B903-17906FA7980A}" destId="{3E9167E1-1E07-4F91-B8FD-34B303A6AE34}" srcOrd="3" destOrd="0" presId="urn:microsoft.com/office/officeart/2005/8/layout/cycle5"/>
    <dgm:cxn modelId="{5F1E06A8-AA97-4E3C-9263-EB60BE4686A4}" type="presParOf" srcId="{CA1BA293-5DD7-4A21-B903-17906FA7980A}" destId="{90514B8B-A1B9-4FC8-9C45-8EEDCB7296D3}" srcOrd="4" destOrd="0" presId="urn:microsoft.com/office/officeart/2005/8/layout/cycle5"/>
    <dgm:cxn modelId="{0B24911D-2332-4BB4-A7E6-557E99AB9A1A}" type="presParOf" srcId="{CA1BA293-5DD7-4A21-B903-17906FA7980A}" destId="{7FF1043A-2037-483E-86C2-8303C24D344D}" srcOrd="5" destOrd="0" presId="urn:microsoft.com/office/officeart/2005/8/layout/cycle5"/>
    <dgm:cxn modelId="{6D5A47C9-75BB-4DA5-B120-18A14FD08DA0}" type="presParOf" srcId="{CA1BA293-5DD7-4A21-B903-17906FA7980A}" destId="{CA34EA0D-6812-43F7-BB01-04DC90083C26}" srcOrd="6" destOrd="0" presId="urn:microsoft.com/office/officeart/2005/8/layout/cycle5"/>
    <dgm:cxn modelId="{DD8F4654-7622-4664-B9EF-F8F31488529F}" type="presParOf" srcId="{CA1BA293-5DD7-4A21-B903-17906FA7980A}" destId="{12FFDE96-837A-4BC8-8475-3E2B70D12B6E}" srcOrd="7" destOrd="0" presId="urn:microsoft.com/office/officeart/2005/8/layout/cycle5"/>
    <dgm:cxn modelId="{9CEFB8D1-E7E3-48C5-8235-909EC2B8AEC6}" type="presParOf" srcId="{CA1BA293-5DD7-4A21-B903-17906FA7980A}" destId="{0C38CB63-1C4A-4A4A-B755-31C94D114AC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FE95D-0F37-45B7-9831-1C7D6F2606DF}">
      <dsp:nvSpPr>
        <dsp:cNvPr id="0" name=""/>
        <dsp:cNvSpPr/>
      </dsp:nvSpPr>
      <dsp:spPr>
        <a:xfrm>
          <a:off x="1212763" y="582513"/>
          <a:ext cx="1613073" cy="1048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Assess</a:t>
          </a:r>
          <a:endParaRPr lang="en-US" sz="3100" kern="1200" dirty="0"/>
        </a:p>
      </dsp:txBody>
      <dsp:txXfrm>
        <a:off x="1263946" y="633696"/>
        <a:ext cx="1510707" cy="946131"/>
      </dsp:txXfrm>
    </dsp:sp>
    <dsp:sp modelId="{3EC4479D-37D9-4ADD-893E-F41D6A1EFCFF}">
      <dsp:nvSpPr>
        <dsp:cNvPr id="0" name=""/>
        <dsp:cNvSpPr/>
      </dsp:nvSpPr>
      <dsp:spPr>
        <a:xfrm>
          <a:off x="619953" y="1106762"/>
          <a:ext cx="2798692" cy="2798692"/>
        </a:xfrm>
        <a:custGeom>
          <a:avLst/>
          <a:gdLst/>
          <a:ahLst/>
          <a:cxnLst/>
          <a:rect l="0" t="0" r="0" b="0"/>
          <a:pathLst>
            <a:path>
              <a:moveTo>
                <a:pt x="2422768" y="444999"/>
              </a:moveTo>
              <a:arcTo wR="1399346" hR="1399346" stAng="19020017" swAng="23037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167E1-1E07-4F91-B8FD-34B303A6AE34}">
      <dsp:nvSpPr>
        <dsp:cNvPr id="0" name=""/>
        <dsp:cNvSpPr/>
      </dsp:nvSpPr>
      <dsp:spPr>
        <a:xfrm>
          <a:off x="2424632" y="2681533"/>
          <a:ext cx="1613073" cy="1048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Plan</a:t>
          </a:r>
          <a:endParaRPr lang="en-US" sz="3100" kern="1200" dirty="0"/>
        </a:p>
      </dsp:txBody>
      <dsp:txXfrm>
        <a:off x="2475815" y="2732716"/>
        <a:ext cx="1510707" cy="946131"/>
      </dsp:txXfrm>
    </dsp:sp>
    <dsp:sp modelId="{7FF1043A-2037-483E-86C2-8303C24D344D}">
      <dsp:nvSpPr>
        <dsp:cNvPr id="0" name=""/>
        <dsp:cNvSpPr/>
      </dsp:nvSpPr>
      <dsp:spPr>
        <a:xfrm>
          <a:off x="619953" y="1106762"/>
          <a:ext cx="2798692" cy="2798692"/>
        </a:xfrm>
        <a:custGeom>
          <a:avLst/>
          <a:gdLst/>
          <a:ahLst/>
          <a:cxnLst/>
          <a:rect l="0" t="0" r="0" b="0"/>
          <a:pathLst>
            <a:path>
              <a:moveTo>
                <a:pt x="1829155" y="2731050"/>
              </a:moveTo>
              <a:arcTo wR="1399346" hR="1399346" stAng="4326747" swAng="21465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4EA0D-6812-43F7-BB01-04DC90083C26}">
      <dsp:nvSpPr>
        <dsp:cNvPr id="0" name=""/>
        <dsp:cNvSpPr/>
      </dsp:nvSpPr>
      <dsp:spPr>
        <a:xfrm>
          <a:off x="893" y="2681533"/>
          <a:ext cx="1613073" cy="1048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Do</a:t>
          </a:r>
          <a:endParaRPr lang="en-US" sz="3100" kern="1200" dirty="0"/>
        </a:p>
      </dsp:txBody>
      <dsp:txXfrm>
        <a:off x="52076" y="2732716"/>
        <a:ext cx="1510707" cy="946131"/>
      </dsp:txXfrm>
    </dsp:sp>
    <dsp:sp modelId="{0C38CB63-1C4A-4A4A-B755-31C94D114AC5}">
      <dsp:nvSpPr>
        <dsp:cNvPr id="0" name=""/>
        <dsp:cNvSpPr/>
      </dsp:nvSpPr>
      <dsp:spPr>
        <a:xfrm>
          <a:off x="619953" y="1106762"/>
          <a:ext cx="2798692" cy="2798692"/>
        </a:xfrm>
        <a:custGeom>
          <a:avLst/>
          <a:gdLst/>
          <a:ahLst/>
          <a:cxnLst/>
          <a:rect l="0" t="0" r="0" b="0"/>
          <a:pathLst>
            <a:path>
              <a:moveTo>
                <a:pt x="4513" y="1287041"/>
              </a:moveTo>
              <a:arcTo wR="1399346" hR="1399346" stAng="11076194" swAng="23037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58000" y="3581400"/>
            <a:ext cx="2286000" cy="1752600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95800" y="3581400"/>
            <a:ext cx="2286000" cy="1752600"/>
          </a:xfrm>
          <a:prstGeom prst="rect">
            <a:avLst/>
          </a:prstGeom>
          <a:solidFill>
            <a:srgbClr val="F6B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58000" y="1752600"/>
            <a:ext cx="2286000" cy="1752600"/>
          </a:xfrm>
          <a:prstGeom prst="rect">
            <a:avLst/>
          </a:prstGeom>
          <a:solidFill>
            <a:srgbClr val="DF4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95800" y="1752600"/>
            <a:ext cx="2286000" cy="1752600"/>
          </a:xfrm>
          <a:prstGeom prst="rect">
            <a:avLst/>
          </a:prstGeom>
          <a:solidFill>
            <a:srgbClr val="776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752600"/>
            <a:ext cx="4419600" cy="3571875"/>
          </a:xfrm>
          <a:prstGeom prst="rect">
            <a:avLst/>
          </a:prstGeom>
          <a:solidFill>
            <a:srgbClr val="C1D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3" descr="\\psf\Home\Desktop\GRHF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09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\\psf\Home\Desktop\GRHF_roc_im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7275"/>
          <a:stretch>
            <a:fillRect/>
          </a:stretch>
        </p:blipFill>
        <p:spPr bwMode="auto">
          <a:xfrm>
            <a:off x="4495800" y="1752600"/>
            <a:ext cx="2286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\\psf\Home\Desktop\GRHF_roc_img.jpg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r="22801"/>
          <a:stretch>
            <a:fillRect/>
          </a:stretch>
        </p:blipFill>
        <p:spPr bwMode="auto">
          <a:xfrm>
            <a:off x="6858000" y="3560763"/>
            <a:ext cx="22860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26"/>
          <p:cNvSpPr>
            <a:spLocks noGrp="1"/>
          </p:cNvSpPr>
          <p:nvPr>
            <p:ph type="title"/>
          </p:nvPr>
        </p:nvSpPr>
        <p:spPr>
          <a:xfrm>
            <a:off x="705256" y="1981200"/>
            <a:ext cx="3429000" cy="3200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85800" y="54102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800" y="59436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rgbClr val="8B8C8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9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3810000" cy="4724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114800" y="1371600"/>
            <a:ext cx="3733800" cy="472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FCE6-02D8-40E6-AAEC-5903338573F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654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858000" y="3581400"/>
            <a:ext cx="2286000" cy="1752600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95800" y="3581400"/>
            <a:ext cx="2286000" cy="1752600"/>
          </a:xfrm>
          <a:prstGeom prst="rect">
            <a:avLst/>
          </a:prstGeom>
          <a:solidFill>
            <a:srgbClr val="F6B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1752600"/>
            <a:ext cx="2286000" cy="1752600"/>
          </a:xfrm>
          <a:prstGeom prst="rect">
            <a:avLst/>
          </a:prstGeom>
          <a:solidFill>
            <a:srgbClr val="DF4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95800" y="1752600"/>
            <a:ext cx="2286000" cy="1752600"/>
          </a:xfrm>
          <a:prstGeom prst="rect">
            <a:avLst/>
          </a:prstGeom>
          <a:solidFill>
            <a:srgbClr val="776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52600"/>
            <a:ext cx="4419600" cy="3571875"/>
          </a:xfrm>
          <a:prstGeom prst="rect">
            <a:avLst/>
          </a:prstGeom>
          <a:solidFill>
            <a:srgbClr val="C1D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3" descr="\\psf\Home\Desktop\GRHF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09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705256" y="1981200"/>
            <a:ext cx="3429000" cy="3200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85800" y="54102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800" y="59436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rgbClr val="8B8C8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2"/>
          </p:nvPr>
        </p:nvSpPr>
        <p:spPr>
          <a:xfrm>
            <a:off x="4495800" y="1752600"/>
            <a:ext cx="22860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4495800" y="3581400"/>
            <a:ext cx="22860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6858000" y="1752600"/>
            <a:ext cx="22860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8" name="Picture Placeholder 34"/>
          <p:cNvSpPr>
            <a:spLocks noGrp="1"/>
          </p:cNvSpPr>
          <p:nvPr>
            <p:ph type="pic" sz="quarter" idx="15"/>
          </p:nvPr>
        </p:nvSpPr>
        <p:spPr>
          <a:xfrm>
            <a:off x="6858000" y="3581400"/>
            <a:ext cx="22860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098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58000" y="3581400"/>
            <a:ext cx="2286000" cy="1752600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95800" y="3581400"/>
            <a:ext cx="2286000" cy="1752600"/>
          </a:xfrm>
          <a:prstGeom prst="rect">
            <a:avLst/>
          </a:prstGeom>
          <a:solidFill>
            <a:srgbClr val="F6B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58000" y="1752600"/>
            <a:ext cx="2286000" cy="1752600"/>
          </a:xfrm>
          <a:prstGeom prst="rect">
            <a:avLst/>
          </a:prstGeom>
          <a:solidFill>
            <a:srgbClr val="DF4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95800" y="1752600"/>
            <a:ext cx="2286000" cy="1752600"/>
          </a:xfrm>
          <a:prstGeom prst="rect">
            <a:avLst/>
          </a:prstGeom>
          <a:solidFill>
            <a:srgbClr val="776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752600"/>
            <a:ext cx="4419600" cy="3571875"/>
          </a:xfrm>
          <a:prstGeom prst="rect">
            <a:avLst/>
          </a:prstGeom>
          <a:solidFill>
            <a:srgbClr val="C1D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3" descr="\\psf\Home\Desktop\GRHF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09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705256" y="1981200"/>
            <a:ext cx="3429000" cy="3200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85800" y="54102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800" y="59436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rgbClr val="8B8C8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97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762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CF84-AC28-4058-8405-D1FEF29E1C8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051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3810000" cy="4724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114800" y="1371600"/>
            <a:ext cx="3733800" cy="4724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FCE6-02D8-40E6-AAEC-5903338573F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776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58000" y="3581400"/>
            <a:ext cx="2286000" cy="1752600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95800" y="3581400"/>
            <a:ext cx="2286000" cy="1752600"/>
          </a:xfrm>
          <a:prstGeom prst="rect">
            <a:avLst/>
          </a:prstGeom>
          <a:solidFill>
            <a:srgbClr val="F6B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58000" y="1752600"/>
            <a:ext cx="2286000" cy="1752600"/>
          </a:xfrm>
          <a:prstGeom prst="rect">
            <a:avLst/>
          </a:prstGeom>
          <a:solidFill>
            <a:srgbClr val="DF4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95800" y="1752600"/>
            <a:ext cx="2286000" cy="1752600"/>
          </a:xfrm>
          <a:prstGeom prst="rect">
            <a:avLst/>
          </a:prstGeom>
          <a:solidFill>
            <a:srgbClr val="776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752600"/>
            <a:ext cx="4419600" cy="3571875"/>
          </a:xfrm>
          <a:prstGeom prst="rect">
            <a:avLst/>
          </a:prstGeom>
          <a:solidFill>
            <a:srgbClr val="C1D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3" descr="\\psf\Home\Desktop\GRHF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09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\\psf\Home\Desktop\GRHF_roc_im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7275"/>
          <a:stretch>
            <a:fillRect/>
          </a:stretch>
        </p:blipFill>
        <p:spPr bwMode="auto">
          <a:xfrm>
            <a:off x="4495800" y="1752600"/>
            <a:ext cx="2286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\\psf\Home\Desktop\GRHF_roc_img.jpg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r="22801"/>
          <a:stretch>
            <a:fillRect/>
          </a:stretch>
        </p:blipFill>
        <p:spPr bwMode="auto">
          <a:xfrm>
            <a:off x="6858000" y="3560763"/>
            <a:ext cx="22860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26"/>
          <p:cNvSpPr>
            <a:spLocks noGrp="1"/>
          </p:cNvSpPr>
          <p:nvPr>
            <p:ph type="title"/>
          </p:nvPr>
        </p:nvSpPr>
        <p:spPr>
          <a:xfrm>
            <a:off x="705256" y="1981200"/>
            <a:ext cx="3429000" cy="3200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85800" y="54102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800" y="59436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rgbClr val="8B8C8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76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858000" y="3581400"/>
            <a:ext cx="2286000" cy="1752600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95800" y="3581400"/>
            <a:ext cx="2286000" cy="1752600"/>
          </a:xfrm>
          <a:prstGeom prst="rect">
            <a:avLst/>
          </a:prstGeom>
          <a:solidFill>
            <a:srgbClr val="F6B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1752600"/>
            <a:ext cx="2286000" cy="1752600"/>
          </a:xfrm>
          <a:prstGeom prst="rect">
            <a:avLst/>
          </a:prstGeom>
          <a:solidFill>
            <a:srgbClr val="DF4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95800" y="1752600"/>
            <a:ext cx="2286000" cy="1752600"/>
          </a:xfrm>
          <a:prstGeom prst="rect">
            <a:avLst/>
          </a:prstGeom>
          <a:solidFill>
            <a:srgbClr val="776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52600"/>
            <a:ext cx="4419600" cy="3571875"/>
          </a:xfrm>
          <a:prstGeom prst="rect">
            <a:avLst/>
          </a:prstGeom>
          <a:solidFill>
            <a:srgbClr val="C1D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3" descr="\\psf\Home\Desktop\GRHF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09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705256" y="1981200"/>
            <a:ext cx="3429000" cy="3200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85800" y="54102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800" y="59436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rgbClr val="8B8C8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2"/>
          </p:nvPr>
        </p:nvSpPr>
        <p:spPr>
          <a:xfrm>
            <a:off x="4495800" y="1752600"/>
            <a:ext cx="2286000" cy="1752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4495800" y="3581400"/>
            <a:ext cx="2286000" cy="1752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6858000" y="1752600"/>
            <a:ext cx="2286000" cy="1752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8" name="Picture Placeholder 34"/>
          <p:cNvSpPr>
            <a:spLocks noGrp="1"/>
          </p:cNvSpPr>
          <p:nvPr>
            <p:ph type="pic" sz="quarter" idx="15"/>
          </p:nvPr>
        </p:nvSpPr>
        <p:spPr>
          <a:xfrm>
            <a:off x="6858000" y="3581400"/>
            <a:ext cx="2286000" cy="1752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720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58000" y="3581400"/>
            <a:ext cx="2286000" cy="1752600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95800" y="3581400"/>
            <a:ext cx="2286000" cy="1752600"/>
          </a:xfrm>
          <a:prstGeom prst="rect">
            <a:avLst/>
          </a:prstGeom>
          <a:solidFill>
            <a:srgbClr val="F6B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58000" y="1752600"/>
            <a:ext cx="2286000" cy="1752600"/>
          </a:xfrm>
          <a:prstGeom prst="rect">
            <a:avLst/>
          </a:prstGeom>
          <a:solidFill>
            <a:srgbClr val="DF4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95800" y="1752600"/>
            <a:ext cx="2286000" cy="1752600"/>
          </a:xfrm>
          <a:prstGeom prst="rect">
            <a:avLst/>
          </a:prstGeom>
          <a:solidFill>
            <a:srgbClr val="776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752600"/>
            <a:ext cx="4419600" cy="3571875"/>
          </a:xfrm>
          <a:prstGeom prst="rect">
            <a:avLst/>
          </a:prstGeom>
          <a:solidFill>
            <a:srgbClr val="C1D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3" descr="\\psf\Home\Desktop\GRHF_Logo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09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705256" y="1981200"/>
            <a:ext cx="3429000" cy="3200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85800" y="54102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800" y="5943600"/>
            <a:ext cx="7467600" cy="533400"/>
          </a:xfr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rgbClr val="8B8C8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95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762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CF84-AC28-4058-8405-D1FEF29E1C8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587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" y="76200"/>
            <a:ext cx="7772400" cy="1143000"/>
          </a:xfrm>
          <a:prstGeom prst="rect">
            <a:avLst/>
          </a:prstGeom>
          <a:solidFill>
            <a:srgbClr val="C1D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86800" y="6411913"/>
            <a:ext cx="381000" cy="381000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7924800" y="76200"/>
            <a:ext cx="549275" cy="549275"/>
          </a:xfrm>
          <a:prstGeom prst="rect">
            <a:avLst/>
          </a:prstGeom>
          <a:solidFill>
            <a:srgbClr val="F6B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6B23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24800" y="669925"/>
            <a:ext cx="1143000" cy="549275"/>
          </a:xfrm>
          <a:prstGeom prst="rect">
            <a:avLst/>
          </a:prstGeom>
          <a:solidFill>
            <a:srgbClr val="DF4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18525" y="76200"/>
            <a:ext cx="549275" cy="549275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2" name="Text Placeholder 20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7620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897688" y="6411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FA015-8784-4F8F-8067-A4910920351F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" y="76200"/>
            <a:ext cx="7772400" cy="1143000"/>
          </a:xfrm>
          <a:prstGeom prst="rect">
            <a:avLst/>
          </a:prstGeom>
          <a:solidFill>
            <a:srgbClr val="C1D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86800" y="6411913"/>
            <a:ext cx="381000" cy="381000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7924800" y="76200"/>
            <a:ext cx="549275" cy="549275"/>
          </a:xfrm>
          <a:prstGeom prst="rect">
            <a:avLst/>
          </a:prstGeom>
          <a:solidFill>
            <a:srgbClr val="F6B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6B23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24800" y="669925"/>
            <a:ext cx="1143000" cy="549275"/>
          </a:xfrm>
          <a:prstGeom prst="rect">
            <a:avLst/>
          </a:prstGeom>
          <a:solidFill>
            <a:srgbClr val="DF4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18525" y="76200"/>
            <a:ext cx="549275" cy="549275"/>
          </a:xfrm>
          <a:prstGeom prst="rect">
            <a:avLst/>
          </a:prstGeom>
          <a:solidFill>
            <a:srgbClr val="1B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Text Placeholder 20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7620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897688" y="6411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FA015-8784-4F8F-8067-A4910920351F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4850" y="1981200"/>
            <a:ext cx="3429000" cy="3200400"/>
          </a:xfrm>
        </p:spPr>
        <p:txBody>
          <a:bodyPr/>
          <a:lstStyle/>
          <a:p>
            <a:pPr>
              <a:spcBef>
                <a:spcPts val="360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Neighborhood Health Status Improvement Initiative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sz="quarter" idx="10"/>
          </p:nvPr>
        </p:nvSpPr>
        <p:spPr>
          <a:xfrm>
            <a:off x="152400" y="5371034"/>
            <a:ext cx="274305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46B86"/>
                </a:solidFill>
              </a:rPr>
              <a:t>Barbara </a:t>
            </a:r>
            <a:r>
              <a:rPr lang="en-US" sz="1200" dirty="0" err="1" smtClean="0">
                <a:solidFill>
                  <a:srgbClr val="646B86"/>
                </a:solidFill>
              </a:rPr>
              <a:t>Zappia</a:t>
            </a:r>
            <a:r>
              <a:rPr lang="en-US" sz="1200" dirty="0" smtClean="0">
                <a:solidFill>
                  <a:srgbClr val="646B86"/>
                </a:solidFill>
              </a:rPr>
              <a:t>, MPA</a:t>
            </a:r>
          </a:p>
          <a:p>
            <a:r>
              <a:rPr lang="en-US" sz="1200" dirty="0" smtClean="0">
                <a:solidFill>
                  <a:srgbClr val="646B86"/>
                </a:solidFill>
              </a:rPr>
              <a:t>Greater Rochester Health Foundation</a:t>
            </a:r>
            <a:endParaRPr lang="en-US" sz="1200" dirty="0">
              <a:solidFill>
                <a:srgbClr val="646B86"/>
              </a:solidFill>
            </a:endParaRPr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1"/>
          </p:nvPr>
        </p:nvSpPr>
        <p:spPr>
          <a:xfrm>
            <a:off x="152400" y="5869632"/>
            <a:ext cx="288829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Deborah </a:t>
            </a:r>
            <a:r>
              <a:rPr lang="en-US" sz="1200" dirty="0" err="1" smtClean="0">
                <a:solidFill>
                  <a:schemeClr val="tx2"/>
                </a:solidFill>
              </a:rPr>
              <a:t>Puntenney</a:t>
            </a:r>
            <a:r>
              <a:rPr lang="en-US" sz="1200" dirty="0" smtClean="0">
                <a:solidFill>
                  <a:schemeClr val="tx2"/>
                </a:solidFill>
              </a:rPr>
              <a:t>, Ph.D.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Northwestern University, ABCD Institute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405735"/>
            <a:ext cx="379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46B86"/>
                </a:solidFill>
              </a:rPr>
              <a:t>Lauren Snyder, RN, MPA</a:t>
            </a:r>
          </a:p>
          <a:p>
            <a:r>
              <a:rPr lang="en-US" sz="1200" dirty="0" smtClean="0">
                <a:solidFill>
                  <a:srgbClr val="646B86"/>
                </a:solidFill>
              </a:rPr>
              <a:t>Our Town Rocks Project, S2AY Rural Health Network</a:t>
            </a:r>
            <a:endParaRPr lang="en-US" sz="1200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1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Asset-Based Community Development (ABCD)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9725" y="1828800"/>
            <a:ext cx="8728075" cy="35417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err="1" smtClean="0"/>
              <a:t>ABCD</a:t>
            </a:r>
            <a:r>
              <a:rPr lang="en-US" sz="2000" dirty="0" smtClean="0"/>
              <a:t> Principles: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Asset-based (built on positives, strengths, opportunities),</a:t>
            </a:r>
          </a:p>
          <a:p>
            <a:pPr marL="285750" indent="-285750" eaLnBrk="1" fontAlgn="auto" hangingPunct="1">
              <a:spcBef>
                <a:spcPts val="15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Relationship driven (centered on people in the neighborhood working together), and</a:t>
            </a:r>
          </a:p>
          <a:p>
            <a:pPr marL="285750" indent="-285750" eaLnBrk="1" fontAlgn="auto" hangingPunct="1">
              <a:spcBef>
                <a:spcPts val="15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Place based (locally focused).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err="1" smtClean="0"/>
              <a:t>ABCD</a:t>
            </a:r>
            <a:r>
              <a:rPr lang="en-US" sz="2000" dirty="0" smtClean="0"/>
              <a:t> Practices: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Asset mapping (finding all the good things), and</a:t>
            </a:r>
          </a:p>
          <a:p>
            <a:pPr marL="285750" indent="-285750" eaLnBrk="1" fontAlgn="auto" hangingPunct="1">
              <a:spcBef>
                <a:spcPts val="15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Asset mobilizing (connecting the good things for positive purposes).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7220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ABCD—Perspective Matters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4064000" y="2362200"/>
            <a:ext cx="5080000" cy="33480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Empty glass: </a:t>
            </a:r>
            <a:r>
              <a:rPr lang="en-US" sz="2000" dirty="0" smtClean="0">
                <a:latin typeface="Calibri" charset="0"/>
              </a:rPr>
              <a:t>communities are full of people with needs and deficiencies</a:t>
            </a:r>
          </a:p>
          <a:p>
            <a:pPr eaLnBrk="1" fontAlgn="auto" hangingPunct="1">
              <a:spcBef>
                <a:spcPts val="3625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Full glass: </a:t>
            </a:r>
            <a:r>
              <a:rPr lang="en-US" sz="2000" dirty="0" smtClean="0">
                <a:latin typeface="Calibri" charset="0"/>
              </a:rPr>
              <a:t>communities are full of people with ideas, skills, and capacities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latin typeface="Calibri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alibri" charset="0"/>
              </a:rPr>
              <a:t>Where will you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look</a:t>
            </a:r>
            <a:r>
              <a:rPr lang="en-US" sz="2000" dirty="0" smtClean="0">
                <a:latin typeface="Calibri" charset="0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alibri" charset="0"/>
              </a:rPr>
              <a:t>What will you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see</a:t>
            </a:r>
            <a:r>
              <a:rPr lang="en-US" sz="2000" dirty="0" smtClean="0">
                <a:latin typeface="Calibri" charset="0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2049462"/>
            <a:ext cx="319722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 rot="-5400000">
            <a:off x="919957" y="3272632"/>
            <a:ext cx="1676400" cy="2141537"/>
          </a:xfrm>
          <a:prstGeom prst="flowChartOnlineStora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4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ABCD—Types of Community Assets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8895" y="1931987"/>
            <a:ext cx="8716962" cy="355441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SIX TYPES OF COMMUNITY ASSETS</a:t>
            </a:r>
          </a:p>
          <a:p>
            <a:pPr eaLnBrk="1" fontAlgn="auto" hangingPunct="1">
              <a:spcBef>
                <a:spcPts val="984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Actors:</a:t>
            </a:r>
          </a:p>
          <a:p>
            <a:pPr marL="285750" indent="-285750" eaLnBrk="1" fontAlgn="auto" hangingPunct="1">
              <a:spcBef>
                <a:spcPts val="9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mtClean="0"/>
              <a:t>Skills and talents of LOCAL PEOPLE.</a:t>
            </a:r>
          </a:p>
          <a:p>
            <a:pPr marL="285750" indent="-285750" eaLnBrk="1" fontAlgn="auto" hangingPunct="1">
              <a:spcBef>
                <a:spcPts val="9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mtClean="0"/>
              <a:t>ASSOCIATIONS–the network of relationships they represent.</a:t>
            </a:r>
          </a:p>
          <a:p>
            <a:pPr marL="285750" indent="-285750" eaLnBrk="1" fontAlgn="auto" hangingPunct="1">
              <a:spcBef>
                <a:spcPts val="9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mtClean="0"/>
              <a:t>INSTITUTIONS, agencies, and professional entities.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Context:</a:t>
            </a:r>
          </a:p>
          <a:p>
            <a:pPr marL="285750" indent="-285750" eaLnBrk="1" fontAlgn="auto" hangingPunct="1">
              <a:spcBef>
                <a:spcPts val="9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mtClean="0"/>
              <a:t>PHYSICAL ASSETS and infrastructure–land, buildings.</a:t>
            </a:r>
          </a:p>
          <a:p>
            <a:pPr marL="285750" indent="-285750" eaLnBrk="1" fontAlgn="auto" hangingPunct="1">
              <a:spcBef>
                <a:spcPts val="9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mtClean="0"/>
              <a:t>ECONOMIC ASSETS–local economy, productive capacity.</a:t>
            </a:r>
          </a:p>
          <a:p>
            <a:pPr marL="285750" indent="-285750" eaLnBrk="1" fontAlgn="auto" hangingPunct="1">
              <a:spcBef>
                <a:spcPts val="9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mtClean="0"/>
              <a:t>CULTURAL ASSETS–ways of knowing, ways of being.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13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ABCD—Paradigm Change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338" y="2057400"/>
            <a:ext cx="8820150" cy="43021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Paradigm Change with Asset-Based Community Development: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1788" y="3249613"/>
            <a:ext cx="3467100" cy="302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Instead of –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Problems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Clients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Recipients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Volunteers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Consumers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At-risk populations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People who need help</a:t>
            </a:r>
          </a:p>
        </p:txBody>
      </p:sp>
      <p:sp>
        <p:nvSpPr>
          <p:cNvPr id="8" name="Striped Right Arrow 7"/>
          <p:cNvSpPr>
            <a:spLocks/>
          </p:cNvSpPr>
          <p:nvPr/>
        </p:nvSpPr>
        <p:spPr>
          <a:xfrm>
            <a:off x="4343400" y="4056888"/>
            <a:ext cx="694944" cy="21031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iped Right Arrow 8"/>
          <p:cNvSpPr>
            <a:spLocks/>
          </p:cNvSpPr>
          <p:nvPr/>
        </p:nvSpPr>
        <p:spPr>
          <a:xfrm>
            <a:off x="4343400" y="4437888"/>
            <a:ext cx="694944" cy="21031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iped Right Arrow 9"/>
          <p:cNvSpPr>
            <a:spLocks/>
          </p:cNvSpPr>
          <p:nvPr/>
        </p:nvSpPr>
        <p:spPr>
          <a:xfrm>
            <a:off x="4343400" y="4818888"/>
            <a:ext cx="694944" cy="21031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iped Right Arrow 10"/>
          <p:cNvSpPr>
            <a:spLocks/>
          </p:cNvSpPr>
          <p:nvPr/>
        </p:nvSpPr>
        <p:spPr>
          <a:xfrm>
            <a:off x="4343400" y="5199888"/>
            <a:ext cx="694944" cy="21031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triped Right Arrow 11"/>
          <p:cNvSpPr>
            <a:spLocks/>
          </p:cNvSpPr>
          <p:nvPr/>
        </p:nvSpPr>
        <p:spPr>
          <a:xfrm>
            <a:off x="4343400" y="5562600"/>
            <a:ext cx="694944" cy="21031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triped Right Arrow 12"/>
          <p:cNvSpPr>
            <a:spLocks/>
          </p:cNvSpPr>
          <p:nvPr/>
        </p:nvSpPr>
        <p:spPr>
          <a:xfrm>
            <a:off x="4343400" y="5961888"/>
            <a:ext cx="694944" cy="21031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78438" y="3252788"/>
            <a:ext cx="3465512" cy="3027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Neighborhood residents are –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Problem solvers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Change makers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Contributors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Leaders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Partners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Assets to cultivate</a:t>
            </a:r>
          </a:p>
          <a:p>
            <a:pPr marL="458788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158097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349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Empowering Co-Producers of Health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149600" y="1666875"/>
            <a:ext cx="5676900" cy="455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 dirty="0" smtClean="0"/>
              <a:t>The most sophisticated role a resident can undertake. An advocate connects the community’s vision and the policies that get in the way, and advocates for change.</a:t>
            </a:r>
          </a:p>
          <a:p>
            <a:pPr eaLnBrk="1" hangingPunct="1">
              <a:spcBef>
                <a:spcPts val="1400"/>
              </a:spcBef>
            </a:pPr>
            <a:r>
              <a:rPr lang="en-US" sz="1600" dirty="0" smtClean="0"/>
              <a:t>Actor/producer is a critical role for a resident. An actor/producer is a fully engaged individual who helps define and implement community ideas as part of sustainable change.</a:t>
            </a:r>
          </a:p>
          <a:p>
            <a:pPr eaLnBrk="1" hangingPunct="1">
              <a:spcBef>
                <a:spcPts val="1400"/>
              </a:spcBef>
            </a:pPr>
            <a:r>
              <a:rPr lang="en-US" sz="1600" dirty="0" smtClean="0"/>
              <a:t>Participant is an entry-level role. A participant is someone who gets involved, but leaves the defining the vision and developing ideas to others.</a:t>
            </a:r>
          </a:p>
          <a:p>
            <a:pPr eaLnBrk="1" hangingPunct="1">
              <a:spcBef>
                <a:spcPts val="1400"/>
              </a:spcBef>
            </a:pPr>
            <a:r>
              <a:rPr lang="en-US" sz="1600" dirty="0" smtClean="0"/>
              <a:t>An advisor usually has little power and the role can be an empty one. Authentic advisors have decision-making power.</a:t>
            </a:r>
          </a:p>
          <a:p>
            <a:pPr eaLnBrk="1" hangingPunct="1">
              <a:spcBef>
                <a:spcPts val="1400"/>
              </a:spcBef>
            </a:pPr>
            <a:r>
              <a:rPr lang="en-US" sz="1600" dirty="0" smtClean="0"/>
              <a:t>Some people have been victimized, but the role of victim can also be a choice; a victim will never have power. </a:t>
            </a:r>
            <a:endParaRPr lang="en-US" sz="1600" dirty="0" smtClean="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533400" y="1346200"/>
            <a:ext cx="2362200" cy="4953000"/>
            <a:chOff x="3657600" y="1371600"/>
            <a:chExt cx="2362200" cy="49530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14800" y="5638800"/>
              <a:ext cx="1524000" cy="685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Georgia" pitchFamily="18" charset="0"/>
                </a:rPr>
                <a:t>VICTIM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14800" y="4800600"/>
              <a:ext cx="1524000" cy="685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BC81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Georgia" pitchFamily="18" charset="0"/>
                </a:rPr>
                <a:t>ADVISOR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733800" y="1371600"/>
              <a:ext cx="2209800" cy="10668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Georgia" pitchFamily="18" charset="0"/>
                </a:rPr>
                <a:t>CHANGE</a:t>
              </a:r>
            </a:p>
            <a:p>
              <a:pPr algn="ctr"/>
              <a:r>
                <a:rPr lang="en-US" sz="1600" b="1">
                  <a:latin typeface="Georgia" pitchFamily="18" charset="0"/>
                </a:rPr>
                <a:t>ADVOCATE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657600" y="2590800"/>
              <a:ext cx="2362200" cy="1219200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cs typeface="+mn-cs"/>
                </a:rPr>
                <a:t>ACTOR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cs typeface="+mn-cs"/>
                </a:rPr>
                <a:t>PRODUCER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114800" y="3962400"/>
              <a:ext cx="1524000" cy="685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Georgia" pitchFamily="18" charset="0"/>
                </a:rPr>
                <a:t>PARTICIPANT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41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Asset-Based Community Development  in the NHSII Grants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49325" y="1447800"/>
            <a:ext cx="6899275" cy="353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err="1" smtClean="0"/>
              <a:t>ABCD</a:t>
            </a:r>
            <a:r>
              <a:rPr lang="en-US" sz="2000" dirty="0" smtClean="0"/>
              <a:t> Application in </a:t>
            </a:r>
            <a:r>
              <a:rPr lang="en-US" sz="2000" dirty="0" err="1" smtClean="0"/>
              <a:t>NHSII</a:t>
            </a:r>
            <a:r>
              <a:rPr lang="en-US" sz="2000" dirty="0" smtClean="0"/>
              <a:t> grants</a:t>
            </a:r>
          </a:p>
          <a:p>
            <a:pPr marL="285750" indent="-285750" eaLnBrk="1" fontAlgn="auto" hangingPunct="1">
              <a:spcBef>
                <a:spcPts val="15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Assessment (finding assets).</a:t>
            </a:r>
          </a:p>
          <a:p>
            <a:pPr marL="285750" indent="-285750" eaLnBrk="1" fontAlgn="auto" hangingPunct="1">
              <a:spcBef>
                <a:spcPts val="15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Planning (engaging assets for different roles).</a:t>
            </a:r>
          </a:p>
          <a:p>
            <a:pPr marL="285750" indent="-285750" eaLnBrk="1" fontAlgn="auto" hangingPunct="1">
              <a:spcBef>
                <a:spcPts val="15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Doing (mobilizing assets toward plan implementation).</a:t>
            </a:r>
          </a:p>
          <a:p>
            <a:pPr eaLnBrk="1" fontAlgn="auto" hangingPunct="1">
              <a:spcBef>
                <a:spcPts val="1584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Three questions:</a:t>
            </a:r>
          </a:p>
          <a:p>
            <a:pPr marL="285750" indent="-285750" eaLnBrk="1" fontAlgn="auto" hangingPunct="1">
              <a:spcBef>
                <a:spcPts val="15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What can we do without any help?</a:t>
            </a:r>
          </a:p>
          <a:p>
            <a:pPr marL="285750" indent="-285750" eaLnBrk="1" fontAlgn="auto" hangingPunct="1">
              <a:spcBef>
                <a:spcPts val="15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What can we do with some help and support?</a:t>
            </a:r>
          </a:p>
          <a:p>
            <a:pPr marL="285750" indent="-285750" eaLnBrk="1" fontAlgn="auto" hangingPunct="1">
              <a:spcBef>
                <a:spcPts val="15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2000" dirty="0" smtClean="0"/>
              <a:t>What is it really someone else’s job to do?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975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982028" y="2438400"/>
            <a:ext cx="3704772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59400" y="2895600"/>
            <a:ext cx="2980944" cy="29771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  <a:spcAft>
                <a:spcPts val="1800"/>
              </a:spcAft>
            </a:pPr>
            <a:r>
              <a:rPr lang="en-US" sz="3400" dirty="0" smtClean="0"/>
              <a:t>ABCD—Community Health Improvement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372" y="2895600"/>
            <a:ext cx="380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Activating the community: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19112" y="3974068"/>
            <a:ext cx="2351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residents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33400" y="4506912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Grantee/project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19112" y="5118100"/>
            <a:ext cx="3062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Organizations &amp; institutions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27050" y="5803900"/>
            <a:ext cx="396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Policies impacting community health</a:t>
            </a:r>
          </a:p>
        </p:txBody>
      </p:sp>
      <p:sp>
        <p:nvSpPr>
          <p:cNvPr id="12" name="Oval 11"/>
          <p:cNvSpPr/>
          <p:nvPr/>
        </p:nvSpPr>
        <p:spPr>
          <a:xfrm>
            <a:off x="5829300" y="3370818"/>
            <a:ext cx="2044700" cy="2033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27064" y="3768074"/>
            <a:ext cx="1225296" cy="12252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81400" y="4191000"/>
            <a:ext cx="3028357" cy="12700"/>
          </a:xfrm>
          <a:prstGeom prst="straightConnector1">
            <a:avLst/>
          </a:prstGeom>
          <a:ln w="1905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19400" y="4724400"/>
            <a:ext cx="3276600" cy="0"/>
          </a:xfrm>
          <a:prstGeom prst="straightConnector1">
            <a:avLst/>
          </a:prstGeom>
          <a:ln w="1905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68057" y="5302250"/>
            <a:ext cx="2227943" cy="31750"/>
          </a:xfrm>
          <a:prstGeom prst="straightConnector1">
            <a:avLst/>
          </a:prstGeom>
          <a:ln w="1905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6857" y="5988050"/>
            <a:ext cx="1442943" cy="0"/>
          </a:xfrm>
          <a:prstGeom prst="straightConnector1">
            <a:avLst/>
          </a:prstGeom>
          <a:ln w="1905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0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Project </a:t>
            </a:r>
            <a:r>
              <a:rPr lang="en-US" sz="3600" dirty="0" smtClean="0">
                <a:solidFill>
                  <a:schemeClr val="tx1"/>
                </a:solidFill>
              </a:rPr>
              <a:t>Evaluation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7988" y="2819400"/>
            <a:ext cx="835025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cap="all" spc="250" dirty="0" smtClean="0"/>
              <a:t>Logic model for change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1600" b="1" cap="all" spc="250" dirty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608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3" descr="Long Term Indicators Framework 11-16-10 for PP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54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08752" y="2819400"/>
            <a:ext cx="835021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Neighborhood Landscape: The starting place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5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4A3B3-F7E9-4FC5-B6D9-968903C5D144}" type="slidenum">
              <a:rPr lang="en-US" altLang="en-US" smtClean="0">
                <a:solidFill>
                  <a:prstClr val="white"/>
                </a:solidFill>
              </a:rPr>
              <a:pPr eaLnBrk="1" hangingPunct="1"/>
              <a:t>2</a:t>
            </a:fld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620000" cy="838200"/>
          </a:xfrm>
        </p:spPr>
        <p:txBody>
          <a:bodyPr/>
          <a:lstStyle/>
          <a:p>
            <a:pPr eaLnBrk="1" hangingPunct="1">
              <a:spcBef>
                <a:spcPts val="360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Content of Our Presentation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600" dirty="0" smtClean="0"/>
          </a:p>
          <a:p>
            <a:pPr marL="285750" indent="-285750" algn="l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1600" dirty="0" smtClean="0"/>
              <a:t>Barbara </a:t>
            </a:r>
            <a:r>
              <a:rPr lang="en-US" sz="1600" dirty="0" err="1" smtClean="0"/>
              <a:t>Zappia</a:t>
            </a:r>
            <a:r>
              <a:rPr lang="en-US" sz="1600" dirty="0" smtClean="0"/>
              <a:t>, </a:t>
            </a:r>
            <a:r>
              <a:rPr lang="en-US" sz="1600" cap="none" dirty="0" smtClean="0"/>
              <a:t>Senior Program Officer at GRHF will discuss the Neighborhood Health Status Improvement Initiative.</a:t>
            </a:r>
          </a:p>
          <a:p>
            <a:pPr marL="285750" indent="-285750" algn="l" eaLnBrk="1" fontAlgn="auto" hangingPunct="1">
              <a:spcBef>
                <a:spcPts val="21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1600" cap="none" dirty="0" smtClean="0"/>
              <a:t>DEBORAH PUNTENNEY will describe Asset-Based Community Development and its application in these grants.</a:t>
            </a:r>
          </a:p>
          <a:p>
            <a:pPr marL="285750" indent="-285750" algn="l" eaLnBrk="1" fontAlgn="auto" hangingPunct="1">
              <a:spcBef>
                <a:spcPts val="21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1600" cap="none" dirty="0" smtClean="0"/>
              <a:t>Current grantee LAUREN SNYDER will talk about the Our Town Rocks project in Dundee.</a:t>
            </a:r>
          </a:p>
          <a:p>
            <a:pPr marL="285750" indent="-285750" algn="l" eaLnBrk="1" fontAlgn="auto" hangingPunct="1">
              <a:spcBef>
                <a:spcPts val="2184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1600" cap="none" dirty="0" smtClean="0"/>
              <a:t>QUESTIONS and ANSWERS.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4210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http://www.lifeinthefingerlakes.com/images/assets/FingerLakes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7" b="17887"/>
          <a:stretch>
            <a:fillRect/>
          </a:stretch>
        </p:blipFill>
        <p:spPr bwMode="auto">
          <a:xfrm>
            <a:off x="301752" y="1654048"/>
            <a:ext cx="8503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1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0" y="1762426"/>
            <a:ext cx="6719776" cy="455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01752" y="1371600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Yates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0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730887"/>
            <a:ext cx="8503920" cy="443131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5,041 residents (about 15% Mennonites)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18.6%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 below the Federal Poverty Level (increase of 28.3% since 1990).</a:t>
            </a:r>
          </a:p>
          <a:p>
            <a:pPr marL="0" indent="0">
              <a:buFont typeface="Arial" charset="0"/>
              <a:buNone/>
            </a:pPr>
            <a:endParaRPr lang="en-US" sz="280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45%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 below 200% of the FPL.</a:t>
            </a:r>
          </a:p>
          <a:p>
            <a:pPr>
              <a:buFont typeface="Wingdings" pitchFamily="2" charset="2"/>
              <a:buChar char="ü"/>
            </a:pPr>
            <a:endParaRPr lang="en-US" sz="280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79.1%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 of married couple families with child under age 18 lived below 130% of the FPL.</a:t>
            </a:r>
          </a:p>
          <a:p>
            <a:pPr>
              <a:buFont typeface="Wingdings" pitchFamily="2" charset="2"/>
              <a:buChar char="ü"/>
            </a:pPr>
            <a:endParaRPr lang="en-US" sz="280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74%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 (PreK-6) and 37% (7-12) are on free or reduced lunch.</a:t>
            </a:r>
          </a:p>
          <a:p>
            <a:pPr>
              <a:buFont typeface="Wingdings" pitchFamily="2" charset="2"/>
              <a:buChar char="ü"/>
            </a:pPr>
            <a:endParaRPr lang="en-US" sz="280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20%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 of females &lt;24 years  have a 9</a:t>
            </a:r>
            <a:r>
              <a:rPr lang="en-US" sz="2800" baseline="3000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 grade education or less.</a:t>
            </a:r>
          </a:p>
          <a:p>
            <a:pPr>
              <a:buFont typeface="Wingdings" pitchFamily="2" charset="2"/>
              <a:buChar char="ü"/>
            </a:pPr>
            <a:endParaRPr lang="en-US" sz="280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O% 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of males &lt;24 years have a Bachelor’s degree or higher.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1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2232" y="1605516"/>
            <a:ext cx="8503920" cy="45639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Main Street, Dundee</a:t>
            </a:r>
            <a:endParaRPr lang="en-US" dirty="0"/>
          </a:p>
        </p:txBody>
      </p:sp>
      <p:pic>
        <p:nvPicPr>
          <p:cNvPr id="13" name="Picture 2" descr="C:\Users\Lauren\Pictures\2002-12-31 001\DSCF0664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18" y="2126512"/>
            <a:ext cx="4345172" cy="40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28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14159"/>
          <a:stretch>
            <a:fillRect/>
          </a:stretch>
        </p:blipFill>
        <p:spPr>
          <a:xfrm>
            <a:off x="301752" y="1672191"/>
            <a:ext cx="85039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72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08752" y="2362200"/>
            <a:ext cx="835021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Our Town </a:t>
            </a:r>
            <a:r>
              <a:rPr lang="en-US" dirty="0"/>
              <a:t>R</a:t>
            </a:r>
            <a:r>
              <a:rPr lang="en-US" dirty="0" smtClean="0"/>
              <a:t>ocks story</a:t>
            </a:r>
          </a:p>
          <a:p>
            <a:pPr marL="0" indent="0" algn="ctr">
              <a:buNone/>
            </a:pPr>
            <a:r>
              <a:rPr lang="en-US" dirty="0" smtClean="0"/>
              <a:t>From </a:t>
            </a:r>
            <a:r>
              <a:rPr lang="en-US" dirty="0"/>
              <a:t>E</a:t>
            </a:r>
            <a:r>
              <a:rPr lang="en-US" dirty="0" smtClean="0"/>
              <a:t>ngagement To Results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2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14159"/>
          <a:stretch>
            <a:fillRect/>
          </a:stretch>
        </p:blipFill>
        <p:spPr>
          <a:xfrm>
            <a:off x="301752" y="1672191"/>
            <a:ext cx="85039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1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781048"/>
            <a:ext cx="8503920" cy="427866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328"/>
              </a:spcBef>
              <a:buFont typeface="Arial" charset="0"/>
              <a:buNone/>
            </a:pPr>
            <a:r>
              <a:rPr lang="en-US" sz="2800" b="1" dirty="0" smtClean="0"/>
              <a:t>Survey of 5,041 residents who:</a:t>
            </a:r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Care about: </a:t>
            </a:r>
            <a:r>
              <a:rPr lang="en-US" sz="2800" dirty="0" smtClean="0"/>
              <a:t>family, children, church, community.</a:t>
            </a:r>
          </a:p>
          <a:p>
            <a:pPr marL="0" indent="0">
              <a:buFont typeface="Arial" charset="0"/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Worry about: </a:t>
            </a:r>
            <a:r>
              <a:rPr lang="en-US" sz="2800" dirty="0" smtClean="0"/>
              <a:t>youth, drugs/alcohol, crime, jobs/taxes/poverty.</a:t>
            </a:r>
          </a:p>
          <a:p>
            <a:pPr marL="0" indent="0">
              <a:buFont typeface="Arial" charset="0"/>
              <a:buNone/>
            </a:pPr>
            <a:r>
              <a:rPr lang="en-US" sz="2800" b="1" dirty="0" smtClean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Know about: </a:t>
            </a:r>
            <a:r>
              <a:rPr lang="en-US" sz="2800" dirty="0" smtClean="0"/>
              <a:t>cooking, child/elder care, carpentry, sports.</a:t>
            </a:r>
          </a:p>
          <a:p>
            <a:pPr>
              <a:buFont typeface="Wingdings" pitchFamily="2" charset="2"/>
              <a:buChar char="ü"/>
            </a:pP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Want to change: </a:t>
            </a:r>
            <a:r>
              <a:rPr lang="en-US" sz="2800" dirty="0" smtClean="0"/>
              <a:t>more business/restaurants, activities, improve streets/sidewalks, clean-up/increase appeal.</a:t>
            </a:r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Want to help: 86% of respondents.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68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8229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200" b="1" dirty="0" smtClean="0"/>
              <a:t>Key priorities from survey:</a:t>
            </a:r>
          </a:p>
          <a:p>
            <a:pPr marL="273050" indent="-273050">
              <a:spcBef>
                <a:spcPts val="1428"/>
              </a:spcBef>
              <a:buFont typeface="Wingdings" pitchFamily="2" charset="2"/>
              <a:buChar char="ü"/>
            </a:pPr>
            <a:r>
              <a:rPr lang="en-US" sz="2200" b="1" dirty="0" smtClean="0"/>
              <a:t>Changing Personal Health Behaviors</a:t>
            </a:r>
            <a:r>
              <a:rPr lang="en-US" sz="2200" dirty="0" smtClean="0"/>
              <a:t>: related to tobacco, drug and alcohol use, physical activity, nutrition, stress management, violence prevention.</a:t>
            </a:r>
          </a:p>
          <a:p>
            <a:pPr marL="273050" lvl="8" indent="-273050">
              <a:spcBef>
                <a:spcPts val="1428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b="1" dirty="0" smtClean="0"/>
              <a:t>Increasing Access To Services: </a:t>
            </a:r>
            <a:r>
              <a:rPr lang="en-US" sz="2200" dirty="0" smtClean="0"/>
              <a:t>such as </a:t>
            </a:r>
            <a:r>
              <a:rPr lang="en-US" sz="2200" dirty="0" err="1" smtClean="0"/>
              <a:t>GED</a:t>
            </a:r>
            <a:r>
              <a:rPr lang="en-US" sz="2200" dirty="0" smtClean="0"/>
              <a:t> classes, transportation, WIC, family planning.</a:t>
            </a:r>
          </a:p>
          <a:p>
            <a:pPr marL="273050" lvl="8" indent="-273050">
              <a:spcBef>
                <a:spcPts val="1428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b="1" dirty="0" smtClean="0"/>
              <a:t>Increasing Activities: </a:t>
            </a:r>
            <a:r>
              <a:rPr lang="en-US" sz="2200" dirty="0" smtClean="0"/>
              <a:t>for youth, seniors, families, intergenerational.</a:t>
            </a:r>
          </a:p>
          <a:p>
            <a:pPr marL="273050" indent="-273050">
              <a:spcBef>
                <a:spcPts val="1428"/>
              </a:spcBef>
              <a:buFont typeface="Wingdings" pitchFamily="2" charset="2"/>
              <a:buChar char="ü"/>
            </a:pPr>
            <a:r>
              <a:rPr lang="en-US" sz="2200" b="1" dirty="0" smtClean="0"/>
              <a:t>Increasing Economic Opportunities: </a:t>
            </a:r>
            <a:r>
              <a:rPr lang="en-US" sz="2200" dirty="0" smtClean="0"/>
              <a:t>more small business, jobs, stores, restaurants, housing.</a:t>
            </a:r>
          </a:p>
          <a:p>
            <a:pPr marL="273050" indent="-273050">
              <a:spcBef>
                <a:spcPts val="1428"/>
              </a:spcBef>
              <a:buFont typeface="Wingdings" pitchFamily="2" charset="2"/>
              <a:buChar char="ü"/>
            </a:pPr>
            <a:r>
              <a:rPr lang="en-US" sz="2200" b="1" dirty="0" smtClean="0"/>
              <a:t>Beautifying the Project Area:  </a:t>
            </a:r>
            <a:r>
              <a:rPr lang="en-US" sz="2200" dirty="0" smtClean="0"/>
              <a:t>Improve Main Street, 	parks, general clean-up.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25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8229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200" b="1" dirty="0" smtClean="0"/>
              <a:t>Key priorities from survey:</a:t>
            </a:r>
          </a:p>
          <a:p>
            <a:pPr marL="273050" indent="-273050">
              <a:spcBef>
                <a:spcPts val="1428"/>
              </a:spcBef>
              <a:buFont typeface="Wingdings" pitchFamily="2" charset="2"/>
              <a:buChar char="ü"/>
            </a:pPr>
            <a:r>
              <a:rPr lang="en-US" sz="2200" b="1" dirty="0" smtClean="0"/>
              <a:t>Changing Personal Health Behaviors</a:t>
            </a:r>
            <a:r>
              <a:rPr lang="en-US" sz="2200" dirty="0" smtClean="0"/>
              <a:t>: related to tobacco, drug and alcohol use, physical activity, nutrition, stress management, violence prevention.</a:t>
            </a:r>
          </a:p>
          <a:p>
            <a:pPr marL="273050" lvl="8" indent="-273050">
              <a:spcBef>
                <a:spcPts val="1428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b="1" dirty="0" smtClean="0"/>
              <a:t>Increasing Access To Services: </a:t>
            </a:r>
            <a:r>
              <a:rPr lang="en-US" sz="2200" dirty="0" smtClean="0"/>
              <a:t>such as </a:t>
            </a:r>
            <a:r>
              <a:rPr lang="en-US" sz="2200" dirty="0" err="1" smtClean="0"/>
              <a:t>GED</a:t>
            </a:r>
            <a:r>
              <a:rPr lang="en-US" sz="2200" dirty="0" smtClean="0"/>
              <a:t> classes, transportation, WIC, family planning.</a:t>
            </a:r>
          </a:p>
          <a:p>
            <a:pPr marL="273050" lvl="8" indent="-273050">
              <a:spcBef>
                <a:spcPts val="1428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b="1" dirty="0" smtClean="0"/>
              <a:t>Increasing Activities: </a:t>
            </a:r>
            <a:r>
              <a:rPr lang="en-US" sz="2200" dirty="0" smtClean="0"/>
              <a:t>for youth, seniors, families, intergenerational.</a:t>
            </a:r>
          </a:p>
          <a:p>
            <a:pPr marL="273050" indent="-273050">
              <a:spcBef>
                <a:spcPts val="1428"/>
              </a:spcBef>
              <a:buFont typeface="Wingdings" pitchFamily="2" charset="2"/>
              <a:buChar char="ü"/>
            </a:pPr>
            <a:r>
              <a:rPr lang="en-US" sz="2200" b="1" dirty="0" smtClean="0"/>
              <a:t>Increasing Economic Opportunities: </a:t>
            </a:r>
            <a:r>
              <a:rPr lang="en-US" sz="2200" dirty="0" smtClean="0"/>
              <a:t>more small business, jobs, stores, restaurants, housing.</a:t>
            </a:r>
          </a:p>
          <a:p>
            <a:pPr marL="273050" indent="-273050">
              <a:spcBef>
                <a:spcPts val="1428"/>
              </a:spcBef>
              <a:buFont typeface="Wingdings" pitchFamily="2" charset="2"/>
              <a:buChar char="ü"/>
            </a:pPr>
            <a:r>
              <a:rPr lang="en-US" sz="2200" b="1" dirty="0" smtClean="0"/>
              <a:t>Beautifying the Project Area:  </a:t>
            </a:r>
            <a:r>
              <a:rPr lang="en-US" sz="2200" dirty="0" smtClean="0"/>
              <a:t>Improve Main Street, 	parks, general clean-up.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1371600"/>
            <a:ext cx="7620000" cy="472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The mission of Greater Rochester Health Foundation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is to improve the health status of all residents of the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Greater Rochester community, including people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whose unique health care needs have not been met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because of race, ethnicity or income.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59707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Healthy Eating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 b="14075"/>
          <a:stretch>
            <a:fillRect/>
          </a:stretch>
        </p:blipFill>
        <p:spPr>
          <a:xfrm>
            <a:off x="301752" y="1527048"/>
            <a:ext cx="85039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2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email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r="3268"/>
          <a:stretch/>
        </p:blipFill>
        <p:spPr>
          <a:xfrm>
            <a:off x="2692400" y="1638300"/>
            <a:ext cx="3759200" cy="4879183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70922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2590800"/>
            <a:ext cx="8530370" cy="1752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Neighborhood landscape now, what has changed</a:t>
            </a:r>
          </a:p>
          <a:p>
            <a:pPr marL="0" indent="0" algn="ctr">
              <a:buNone/>
            </a:pPr>
            <a:r>
              <a:rPr lang="en-US" dirty="0" smtClean="0"/>
              <a:t>next steps for the community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803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smtClean="0">
                <a:solidFill>
                  <a:schemeClr val="tx2"/>
                </a:solidFill>
              </a:rPr>
              <a:t>What has changed?  Some changes are visible–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2" descr="C:\Users\Lauren\Pictures\2011-07-05 GHRF pics\GHRF pics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01" y="2271327"/>
            <a:ext cx="6039293" cy="38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55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Town Rocks Project: Barrington, Starkey, and Dundee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7"/>
            <a:ext cx="8503920" cy="47838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9600" dirty="0" smtClean="0"/>
              <a:t>Some changes are not visible:</a:t>
            </a:r>
          </a:p>
          <a:p>
            <a:pPr marL="349250" indent="-349250">
              <a:spcBef>
                <a:spcPts val="2200"/>
              </a:spcBef>
              <a:buFont typeface="Wingdings" charset="2"/>
              <a:buChar char="v"/>
              <a:tabLst>
                <a:tab pos="349250" algn="l"/>
              </a:tabLst>
            </a:pPr>
            <a:r>
              <a:rPr lang="en-US" sz="8800" dirty="0" smtClean="0"/>
              <a:t>Revitalization committee has merged with </a:t>
            </a:r>
            <a:r>
              <a:rPr lang="en-US" sz="8800" dirty="0" err="1" smtClean="0"/>
              <a:t>OTR</a:t>
            </a:r>
            <a:r>
              <a:rPr lang="en-US" sz="8800" dirty="0" smtClean="0"/>
              <a:t> Community meeting.</a:t>
            </a:r>
          </a:p>
          <a:p>
            <a:pPr marL="349250" indent="-349250">
              <a:spcBef>
                <a:spcPts val="2200"/>
              </a:spcBef>
              <a:buFont typeface="Wingdings" charset="2"/>
              <a:buChar char="v"/>
              <a:tabLst>
                <a:tab pos="349250" algn="l"/>
              </a:tabLst>
            </a:pPr>
            <a:r>
              <a:rPr lang="en-US" sz="8800" dirty="0" smtClean="0"/>
              <a:t>Residents have learned that they can accomplish things they thought were impossible.</a:t>
            </a:r>
          </a:p>
          <a:p>
            <a:pPr marL="349250" indent="-349250">
              <a:spcBef>
                <a:spcPts val="2200"/>
              </a:spcBef>
              <a:buFont typeface="Wingdings" charset="2"/>
              <a:buChar char="v"/>
              <a:tabLst>
                <a:tab pos="349250" algn="l"/>
              </a:tabLst>
            </a:pPr>
            <a:r>
              <a:rPr lang="en-US" sz="8800" dirty="0" smtClean="0"/>
              <a:t>Municipalities and organizations have learned that they can come to the residents of the community for input and assistance.</a:t>
            </a:r>
          </a:p>
          <a:p>
            <a:pPr marL="349250" indent="-349250">
              <a:spcBef>
                <a:spcPts val="2200"/>
              </a:spcBef>
              <a:buFont typeface="Wingdings" charset="2"/>
              <a:buChar char="v"/>
              <a:tabLst>
                <a:tab pos="349250" algn="l"/>
              </a:tabLst>
            </a:pPr>
            <a:r>
              <a:rPr lang="en-US" sz="8800" dirty="0" smtClean="0"/>
              <a:t>Residents have learned that they can go to their local government and local agencies and expect respectful cooperation.</a:t>
            </a:r>
          </a:p>
          <a:p>
            <a:pPr marL="349250" indent="-349250">
              <a:spcBef>
                <a:spcPts val="2200"/>
              </a:spcBef>
              <a:buFont typeface="Wingdings" charset="2"/>
              <a:buChar char="v"/>
              <a:tabLst>
                <a:tab pos="349250" algn="l"/>
              </a:tabLst>
            </a:pPr>
            <a:r>
              <a:rPr lang="en-US" sz="8800" dirty="0" smtClean="0"/>
              <a:t>Residents have discovered a sense of hopefulness can lead to achievement.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68381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 for 2013-2016?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/>
            <a:r>
              <a:rPr lang="en-US" sz="2600" dirty="0" smtClean="0"/>
              <a:t>Continue all the activities that have worked</a:t>
            </a:r>
          </a:p>
          <a:p>
            <a:pPr marL="460375"/>
            <a:r>
              <a:rPr lang="en-US" sz="2600" dirty="0" smtClean="0"/>
              <a:t>Activities with a life of their own – support them!</a:t>
            </a:r>
          </a:p>
          <a:p>
            <a:pPr marL="460375"/>
            <a:r>
              <a:rPr lang="en-US" sz="2600" dirty="0" smtClean="0"/>
              <a:t>New activities examples:</a:t>
            </a:r>
          </a:p>
          <a:p>
            <a:pPr marL="754063" lvl="1" indent="-273050"/>
            <a:r>
              <a:rPr lang="en-US" sz="2400" dirty="0" smtClean="0"/>
              <a:t>Expand reading program, Book club, book fest</a:t>
            </a:r>
          </a:p>
          <a:p>
            <a:pPr marL="754063" lvl="1" indent="-273050"/>
            <a:r>
              <a:rPr lang="en-US" sz="2400" dirty="0" smtClean="0"/>
              <a:t>Hold a Rock-a thon</a:t>
            </a:r>
          </a:p>
          <a:p>
            <a:pPr marL="754063" lvl="1" indent="-273050"/>
            <a:r>
              <a:rPr lang="en-US" sz="2400" dirty="0" smtClean="0"/>
              <a:t>Provide “After Hours” for adults, “After Hours for kids” focus on culinary arts, STEM, etc.  Job fair for students.</a:t>
            </a:r>
          </a:p>
          <a:p>
            <a:pPr marL="754063" lvl="1" indent="-273050"/>
            <a:r>
              <a:rPr lang="en-US" sz="2400" dirty="0" smtClean="0"/>
              <a:t>More microenterprise start up or expansion</a:t>
            </a:r>
          </a:p>
          <a:p>
            <a:pPr marL="754063" lvl="1" indent="-273050"/>
            <a:r>
              <a:rPr lang="en-US" sz="2400" dirty="0" smtClean="0"/>
              <a:t>Promote the area</a:t>
            </a:r>
          </a:p>
          <a:p>
            <a:pPr marL="754063" lvl="1" indent="-273050"/>
            <a:r>
              <a:rPr lang="en-US" sz="2400" dirty="0" smtClean="0"/>
              <a:t>Explore development of middle income retirement housing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08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measure results?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89100"/>
            <a:ext cx="8318500" cy="4610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/>
            <a:r>
              <a:rPr lang="en-US" sz="2400" dirty="0" smtClean="0">
                <a:solidFill>
                  <a:srgbClr val="D16349"/>
                </a:solidFill>
              </a:rPr>
              <a:t>Outputs:</a:t>
            </a:r>
          </a:p>
          <a:p>
            <a:pPr marL="860425" lvl="1"/>
            <a:r>
              <a:rPr lang="en-US" sz="2400" dirty="0" smtClean="0"/>
              <a:t>Reported every quarter, activities that affect the social, physical, economic aspects of community</a:t>
            </a:r>
          </a:p>
          <a:p>
            <a:pPr marL="460375"/>
            <a:r>
              <a:rPr lang="en-US" sz="2400" dirty="0" smtClean="0">
                <a:solidFill>
                  <a:srgbClr val="D16349"/>
                </a:solidFill>
              </a:rPr>
              <a:t>Resident surveys:</a:t>
            </a:r>
          </a:p>
          <a:p>
            <a:pPr marL="860425" lvl="1"/>
            <a:r>
              <a:rPr lang="en-US" sz="2400" dirty="0" smtClean="0"/>
              <a:t>Short-term (1-2 year) outcomes – changes in beliefs</a:t>
            </a:r>
          </a:p>
          <a:p>
            <a:pPr marL="860425" lvl="1"/>
            <a:r>
              <a:rPr lang="en-US" sz="2400" dirty="0" smtClean="0"/>
              <a:t>Medium-term (3-6 year) outcomes – changes in behaviors, medical conditions (BP, cholesterol, blood sugar, stress)</a:t>
            </a:r>
          </a:p>
          <a:p>
            <a:pPr marL="860425" lvl="1"/>
            <a:r>
              <a:rPr lang="en-US" sz="2400" dirty="0" smtClean="0"/>
              <a:t>Long-term (10-15 year) outcomes – changes in health status ( cardio-vascular disease, diabetes, depression/anxiety, stroke)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83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Age-Adjusted Fruits and Vegetables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Eaten Yesterday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3458030"/>
              </p:ext>
            </p:extLst>
          </p:nvPr>
        </p:nvGraphicFramePr>
        <p:xfrm>
          <a:off x="1379538" y="1233488"/>
          <a:ext cx="7242175" cy="592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6953155" imgH="5686421" progId="Excel.Sheet.8">
                  <p:embed/>
                </p:oleObj>
              </mc:Choice>
              <mc:Fallback>
                <p:oleObj name="Worksheet" r:id="rId3" imgW="6953155" imgH="5686421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1233488"/>
                        <a:ext cx="7242175" cy="592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867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Cholesterol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0347931"/>
              </p:ext>
            </p:extLst>
          </p:nvPr>
        </p:nvGraphicFramePr>
        <p:xfrm>
          <a:off x="647700" y="1782763"/>
          <a:ext cx="7696200" cy="415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9486930" imgH="5124419" progId="Excel.Sheet.8">
                  <p:embed/>
                </p:oleObj>
              </mc:Choice>
              <mc:Fallback>
                <p:oleObj name="Worksheet" r:id="rId3" imgW="9486930" imgH="5124419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782763"/>
                        <a:ext cx="7696200" cy="415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428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Angina / Coronary Heart Disease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769938" y="1554163"/>
          <a:ext cx="7400925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3" imgW="9525000" imgH="5524500" progId="Excel.Sheet.8">
                  <p:embed/>
                </p:oleObj>
              </mc:Choice>
              <mc:Fallback>
                <p:oleObj name="Chart" r:id="rId3" imgW="9525000" imgH="5524500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554163"/>
                        <a:ext cx="7400925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2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504950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16349"/>
                </a:solidFill>
                <a:effectLst/>
                <a:uLnTx/>
                <a:uFillTx/>
                <a:latin typeface="Georgia"/>
              </a:rPr>
              <a:t>Health in the US varies by income and education as well as by racial or ethnic group and neighborhood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  <a:tabLst/>
              <a:defRPr/>
            </a:pP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Georgia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/>
              </a:rPr>
              <a:t>Infant mortality and children’s health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/>
              </a:rPr>
              <a:t>Childhood overweight and obesity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/>
              </a:rPr>
              <a:t>Self-reported fair or poor health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/>
              </a:rPr>
              <a:t>Activity and chronic disease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/>
              </a:rPr>
              <a:t>Life expectancy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Georgia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6" name="Content Placeholder 4" descr="map without legend.jpg"/>
          <p:cNvPicPr>
            <a:picLocks noChangeAspect="1"/>
          </p:cNvPicPr>
          <p:nvPr/>
        </p:nvPicPr>
        <p:blipFill rotWithShape="1">
          <a:blip r:embed="rId2"/>
          <a:srcRect l="2458" t="1437" r="2405" b="7686"/>
          <a:stretch/>
        </p:blipFill>
        <p:spPr bwMode="auto">
          <a:xfrm>
            <a:off x="4838700" y="1447800"/>
            <a:ext cx="38989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455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eop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438401"/>
            <a:ext cx="599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371600"/>
            <a:ext cx="7620000" cy="4724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bubble.eps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24222">
            <a:off x="3163386" y="528818"/>
            <a:ext cx="5629793" cy="2177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914400"/>
            <a:ext cx="383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46B86"/>
                </a:solidFill>
                <a:latin typeface="Gill Sans MT" pitchFamily="34" charset="0"/>
              </a:rPr>
              <a:t>Our residents will be healthy and prosperous, will avoid chronic disease, and will enjoy long and fulfilling lives.</a:t>
            </a:r>
            <a:endParaRPr lang="en-US" sz="2000" b="1" dirty="0">
              <a:solidFill>
                <a:srgbClr val="646B86"/>
              </a:solidFill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00" y="4495801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Gill Sans MT" pitchFamily="34" charset="0"/>
              </a:rPr>
              <a:t>Our</a:t>
            </a:r>
            <a:r>
              <a:rPr lang="en-US" sz="4400" b="1" dirty="0" smtClean="0">
                <a:solidFill>
                  <a:srgbClr val="002060"/>
                </a:solidFill>
              </a:rPr>
              <a:t> Town Will </a:t>
            </a:r>
            <a:r>
              <a:rPr lang="en-US" sz="4400" b="1" dirty="0" err="1" smtClean="0">
                <a:solidFill>
                  <a:srgbClr val="002060"/>
                </a:solidFill>
              </a:rPr>
              <a:t>RoCK</a:t>
            </a:r>
            <a:r>
              <a:rPr lang="en-US" sz="4400" b="1" dirty="0" smtClean="0">
                <a:solidFill>
                  <a:srgbClr val="002060"/>
                </a:solidFill>
              </a:rPr>
              <a:t>!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C:\Users\dawn\Documents\say\s2ay logo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90642" y="5562599"/>
            <a:ext cx="1210316" cy="10668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r="26056"/>
          <a:stretch>
            <a:fillRect/>
          </a:stretch>
        </p:blipFill>
        <p:spPr bwMode="auto">
          <a:xfrm>
            <a:off x="190500" y="5365073"/>
            <a:ext cx="1828800" cy="126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3" name="Picture 12" descr="GRHF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2216" y="5637344"/>
            <a:ext cx="2322184" cy="99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415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Health Status Improvement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490913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Questions?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09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01751" y="1555496"/>
            <a:ext cx="4213099" cy="483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51" y="1647826"/>
            <a:ext cx="4476623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646B86"/>
              </a:solidFill>
              <a:latin typeface="Georgia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46B86"/>
                </a:solidFill>
                <a:latin typeface="Georgia"/>
                <a:cs typeface="Arial" charset="0"/>
              </a:rPr>
              <a:t>MANY factors influence health outcomes.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646B86"/>
              </a:solidFill>
              <a:latin typeface="Georgia"/>
              <a:cs typeface="Arial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>
                <a:srgbClr val="D16349"/>
              </a:buClr>
              <a:buSzPct val="90000"/>
              <a:buFont typeface="Wingdings" charset="2"/>
              <a:buChar char="u"/>
            </a:pPr>
            <a:r>
              <a:rPr lang="en-US" dirty="0" smtClean="0">
                <a:solidFill>
                  <a:srgbClr val="646B86"/>
                </a:solidFill>
                <a:latin typeface="Georgia"/>
                <a:cs typeface="Arial" charset="0"/>
              </a:rPr>
              <a:t>Good health not solely the result of genetics and good medical care</a:t>
            </a:r>
          </a:p>
          <a:p>
            <a:pPr marL="285750" indent="-285750" defTabSz="457200" fontAlgn="base">
              <a:spcBef>
                <a:spcPts val="3000"/>
              </a:spcBef>
              <a:spcAft>
                <a:spcPct val="0"/>
              </a:spcAft>
              <a:buClr>
                <a:srgbClr val="D16349"/>
              </a:buClr>
              <a:buSzPct val="90000"/>
              <a:buFont typeface="Wingdings" charset="2"/>
              <a:buChar char="u"/>
            </a:pPr>
            <a:r>
              <a:rPr lang="en-US" dirty="0" smtClean="0">
                <a:solidFill>
                  <a:srgbClr val="646B86"/>
                </a:solidFill>
                <a:latin typeface="Georgia"/>
                <a:cs typeface="Arial" charset="0"/>
              </a:rPr>
              <a:t>In County Health Rankings model, physical, social, economic factors represent about 50% of explanatory factors that drive health outcomes.</a:t>
            </a:r>
          </a:p>
          <a:p>
            <a:pPr marL="285750" indent="-285750" defTabSz="457200" fontAlgn="base">
              <a:spcBef>
                <a:spcPts val="3000"/>
              </a:spcBef>
              <a:spcAft>
                <a:spcPct val="0"/>
              </a:spcAft>
              <a:buClr>
                <a:srgbClr val="D16349"/>
              </a:buClr>
              <a:buSzPct val="90000"/>
              <a:buFont typeface="Wingdings" charset="2"/>
              <a:buChar char="u"/>
            </a:pPr>
            <a:r>
              <a:rPr lang="en-US" dirty="0" smtClean="0">
                <a:solidFill>
                  <a:srgbClr val="646B86"/>
                </a:solidFill>
                <a:latin typeface="Georgia"/>
                <a:cs typeface="Arial" charset="0"/>
              </a:rPr>
              <a:t>Health care and health behaviors explain the other 50%.</a:t>
            </a:r>
          </a:p>
        </p:txBody>
      </p:sp>
      <p:pic>
        <p:nvPicPr>
          <p:cNvPr id="7" name="Picture 6" descr="County Health Rankings mod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 b="10803"/>
          <a:stretch/>
        </p:blipFill>
        <p:spPr>
          <a:xfrm>
            <a:off x="4778375" y="1555496"/>
            <a:ext cx="3953921" cy="4701032"/>
          </a:xfrm>
          <a:prstGeom prst="rect">
            <a:avLst/>
          </a:prstGeom>
        </p:spPr>
      </p:pic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Georgia" pitchFamily="18" charset="0"/>
              </a:rPr>
              <a:t>What Drives Health Outcomes?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872" y="272534"/>
            <a:ext cx="662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Georgia" pitchFamily="18" charset="0"/>
              </a:rPr>
              <a:t>What Drives Health Outcomes?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662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Drives Health Outcomes?</a:t>
            </a:r>
          </a:p>
        </p:txBody>
      </p:sp>
    </p:spTree>
    <p:extLst>
      <p:ext uri="{BB962C8B-B14F-4D97-AF65-F5344CB8AC3E}">
        <p14:creationId xmlns:p14="http://schemas.microsoft.com/office/powerpoint/2010/main" val="414341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6429374" cy="1219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better health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live, work and play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body" sz="half" idx="4294967295"/>
          </p:nvPr>
        </p:nvSpPr>
        <p:spPr>
          <a:xfrm>
            <a:off x="245806" y="1981200"/>
            <a:ext cx="2585883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l">
              <a:spcBef>
                <a:spcPts val="2424"/>
              </a:spcBef>
              <a:buNone/>
            </a:pPr>
            <a:r>
              <a:rPr lang="en-US" sz="2400" dirty="0" smtClean="0">
                <a:effectLst/>
              </a:rPr>
              <a:t>Place Matters</a:t>
            </a:r>
            <a:r>
              <a:rPr lang="en-US" sz="2000" dirty="0" smtClean="0">
                <a:effectLst/>
              </a:rPr>
              <a:t>—</a:t>
            </a:r>
          </a:p>
          <a:p>
            <a:pPr marL="0" indent="0" algn="l">
              <a:spcBef>
                <a:spcPts val="1224"/>
              </a:spcBef>
              <a:buNone/>
            </a:pPr>
            <a:r>
              <a:rPr lang="en-US" sz="1800" dirty="0" smtClean="0">
                <a:effectLst/>
              </a:rPr>
              <a:t>Attention to the physical, social, economic </a:t>
            </a:r>
            <a:r>
              <a:rPr lang="en-US" sz="1800" dirty="0" smtClean="0">
                <a:effectLst/>
              </a:rPr>
              <a:t>environments</a:t>
            </a:r>
          </a:p>
          <a:p>
            <a:pPr marL="0" indent="0" algn="l">
              <a:spcBef>
                <a:spcPts val="1224"/>
              </a:spcBef>
              <a:buNone/>
            </a:pPr>
            <a:endParaRPr lang="en-US" sz="900" dirty="0" smtClean="0">
              <a:effectLst/>
            </a:endParaRPr>
          </a:p>
          <a:p>
            <a:pPr marL="0" indent="0" algn="l">
              <a:buNone/>
            </a:pPr>
            <a:r>
              <a:rPr lang="en-US" sz="1800" dirty="0" smtClean="0"/>
              <a:t>Authentic </a:t>
            </a:r>
            <a:r>
              <a:rPr lang="en-US" sz="1800" dirty="0" smtClean="0"/>
              <a:t>neighborhoods</a:t>
            </a:r>
          </a:p>
          <a:p>
            <a:pPr marL="0" indent="0" algn="l">
              <a:buNone/>
            </a:pPr>
            <a:endParaRPr lang="en-US" sz="900" dirty="0" smtClean="0"/>
          </a:p>
          <a:p>
            <a:pPr marL="0" indent="0" algn="l">
              <a:buNone/>
            </a:pPr>
            <a:r>
              <a:rPr lang="en-US" sz="1800" dirty="0" smtClean="0"/>
              <a:t>Asset-based</a:t>
            </a:r>
          </a:p>
          <a:p>
            <a:pPr marL="0" indent="0" algn="l">
              <a:buNone/>
            </a:pPr>
            <a:endParaRPr lang="en-US" sz="900" dirty="0" smtClean="0"/>
          </a:p>
          <a:p>
            <a:pPr marL="0" indent="0" algn="l">
              <a:buNone/>
            </a:pPr>
            <a:r>
              <a:rPr lang="en-US" sz="1800" dirty="0" smtClean="0"/>
              <a:t>Partnerships</a:t>
            </a:r>
          </a:p>
          <a:p>
            <a:pPr marL="0" indent="0" algn="l">
              <a:buNone/>
            </a:pPr>
            <a:endParaRPr lang="en-US" sz="900" dirty="0" smtClean="0"/>
          </a:p>
          <a:p>
            <a:pPr marL="0" indent="0" algn="l">
              <a:buNone/>
            </a:pPr>
            <a:r>
              <a:rPr lang="en-US" sz="1800" dirty="0" smtClean="0">
                <a:effectLst/>
              </a:rPr>
              <a:t>Resident- </a:t>
            </a:r>
            <a:r>
              <a:rPr lang="en-US" sz="1800" dirty="0" smtClean="0">
                <a:effectLst/>
              </a:rPr>
              <a:t>driven</a:t>
            </a:r>
          </a:p>
          <a:p>
            <a:pPr marL="0" indent="0" algn="l">
              <a:buNone/>
            </a:pPr>
            <a:endParaRPr lang="en-US" sz="900" dirty="0" smtClean="0">
              <a:effectLst/>
            </a:endParaRPr>
          </a:p>
          <a:p>
            <a:pPr marL="0" indent="0" algn="l">
              <a:buNone/>
            </a:pPr>
            <a:r>
              <a:rPr lang="en-US" sz="1800" dirty="0" smtClean="0"/>
              <a:t>Grassroots</a:t>
            </a:r>
            <a:endParaRPr lang="en-US" sz="1800" dirty="0" smtClean="0">
              <a:effectLst/>
            </a:endParaRPr>
          </a:p>
          <a:p>
            <a:pPr lvl="1" algn="l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lvl="1" algn="l">
              <a:buFont typeface="Arial" pitchFamily="34" charset="0"/>
              <a:buChar char="•"/>
            </a:pPr>
            <a:endParaRPr lang="en-US" dirty="0" smtClean="0">
              <a:effectLst/>
            </a:endParaRPr>
          </a:p>
        </p:txBody>
      </p:sp>
      <p:pic>
        <p:nvPicPr>
          <p:cNvPr id="7" name="Picture Placeholder 5" descr="158036_162583047111195_7948570_n.jpg"/>
          <p:cNvPicPr>
            <a:picLocks noChangeAspect="1"/>
          </p:cNvPicPr>
          <p:nvPr/>
        </p:nvPicPr>
        <p:blipFill rotWithShape="1">
          <a:blip r:embed="rId2"/>
          <a:srcRect t="108" b="2307"/>
          <a:stretch/>
        </p:blipFill>
        <p:spPr>
          <a:xfrm>
            <a:off x="2964180" y="1676400"/>
            <a:ext cx="1760220" cy="1689100"/>
          </a:xfrm>
          <a:prstGeom prst="rect">
            <a:avLst/>
          </a:prstGeom>
        </p:spPr>
      </p:pic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60" y="1988820"/>
            <a:ext cx="2804844" cy="1280160"/>
          </a:xfrm>
          <a:prstGeom prst="rect">
            <a:avLst/>
          </a:prstGeom>
        </p:spPr>
      </p:pic>
      <p:pic>
        <p:nvPicPr>
          <p:cNvPr id="9" name="Picture 8" descr="Pictur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053840"/>
            <a:ext cx="2773680" cy="1280160"/>
          </a:xfrm>
          <a:prstGeom prst="rect">
            <a:avLst/>
          </a:prstGeom>
        </p:spPr>
      </p:pic>
      <p:pic>
        <p:nvPicPr>
          <p:cNvPr id="10" name="Picture 9" descr="Picture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232" y="3928360"/>
            <a:ext cx="126893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7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body" sz="half" idx="4294967295"/>
          </p:nvPr>
        </p:nvSpPr>
        <p:spPr>
          <a:xfrm>
            <a:off x="246063" y="1752600"/>
            <a:ext cx="3030537" cy="43434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2425"/>
              </a:spcBef>
              <a:buNone/>
            </a:pPr>
            <a:r>
              <a:rPr lang="en-US" sz="2400" dirty="0" smtClean="0"/>
              <a:t>Place Matters</a:t>
            </a:r>
            <a:r>
              <a:rPr lang="en-US" sz="2000" dirty="0" smtClean="0"/>
              <a:t>—</a:t>
            </a:r>
          </a:p>
          <a:p>
            <a:pPr marL="0" indent="0" eaLnBrk="1" hangingPunct="1">
              <a:spcBef>
                <a:spcPts val="1225"/>
              </a:spcBef>
              <a:buNone/>
            </a:pPr>
            <a:r>
              <a:rPr lang="en-US" sz="1800" b="1" i="1" dirty="0" smtClean="0"/>
              <a:t>Attention to the physical, social, </a:t>
            </a:r>
            <a:r>
              <a:rPr lang="en-US" sz="1800" b="1" i="1" dirty="0" smtClean="0"/>
              <a:t>economic </a:t>
            </a:r>
            <a:r>
              <a:rPr lang="en-US" sz="1800" b="1" i="1" dirty="0" smtClean="0"/>
              <a:t>environments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Authentic </a:t>
            </a:r>
            <a:r>
              <a:rPr lang="en-US" sz="2000" dirty="0" smtClean="0"/>
              <a:t>neighborhoods</a:t>
            </a:r>
          </a:p>
          <a:p>
            <a:pPr marL="0" indent="0" eaLnBrk="1" hangingPunct="1">
              <a:buNone/>
            </a:pPr>
            <a:endParaRPr lang="en-US" sz="9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Asset-based</a:t>
            </a:r>
          </a:p>
          <a:p>
            <a:pPr marL="0" indent="0" eaLnBrk="1" hangingPunct="1">
              <a:buNone/>
            </a:pPr>
            <a:endParaRPr lang="en-US" sz="1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Partnerships</a:t>
            </a:r>
          </a:p>
          <a:p>
            <a:pPr marL="0" indent="0" eaLnBrk="1" hangingPunct="1">
              <a:buNone/>
            </a:pPr>
            <a:endParaRPr lang="en-US" sz="1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Resident- </a:t>
            </a:r>
            <a:r>
              <a:rPr lang="en-US" sz="2000" dirty="0" smtClean="0"/>
              <a:t>driven</a:t>
            </a:r>
          </a:p>
          <a:p>
            <a:pPr marL="0" indent="0" eaLnBrk="1" hangingPunct="1">
              <a:buNone/>
            </a:pPr>
            <a:endParaRPr lang="en-US" sz="1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Grassroots</a:t>
            </a:r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Placeholder 7" descr="HK 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>
          <a:xfrm>
            <a:off x="4724400" y="1635125"/>
            <a:ext cx="4095750" cy="4232275"/>
          </a:xfrm>
        </p:spPr>
      </p:pic>
      <p:pic>
        <p:nvPicPr>
          <p:cNvPr id="7" name="Picture Placeholder 7" descr="HK 3.JPG"/>
          <p:cNvPicPr>
            <a:picLocks noChangeAspect="1"/>
          </p:cNvPicPr>
          <p:nvPr/>
        </p:nvPicPr>
        <p:blipFill>
          <a:blip r:embed="rId2"/>
          <a:srcRect t="1515" b="1515"/>
          <a:stretch>
            <a:fillRect/>
          </a:stretch>
        </p:blipFill>
        <p:spPr>
          <a:xfrm>
            <a:off x="3733800" y="1635125"/>
            <a:ext cx="5086350" cy="423227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Our </a:t>
            </a:r>
            <a:r>
              <a:rPr lang="en-US" sz="2800" dirty="0" smtClean="0">
                <a:solidFill>
                  <a:schemeClr val="tx1"/>
                </a:solidFill>
              </a:rPr>
              <a:t>opportunities </a:t>
            </a:r>
            <a:r>
              <a:rPr lang="en-US" sz="2800" dirty="0" smtClean="0">
                <a:solidFill>
                  <a:schemeClr val="tx1"/>
                </a:solidFill>
              </a:rPr>
              <a:t>for better health begin where we live, work and play</a:t>
            </a:r>
          </a:p>
        </p:txBody>
      </p:sp>
    </p:spTree>
    <p:extLst>
      <p:ext uri="{BB962C8B-B14F-4D97-AF65-F5344CB8AC3E}">
        <p14:creationId xmlns:p14="http://schemas.microsoft.com/office/powerpoint/2010/main" val="4128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4A3B3-F7E9-4FC5-B6D9-968903C5D144}" type="slidenum">
              <a:rPr lang="en-US" altLang="en-US" smtClean="0">
                <a:solidFill>
                  <a:prstClr val="white"/>
                </a:solidFill>
              </a:rPr>
              <a:pPr eaLnBrk="1" hangingPunct="1"/>
              <a:t>8</a:t>
            </a:fld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Our </a:t>
            </a:r>
            <a:r>
              <a:rPr lang="en-US" sz="2800" dirty="0" smtClean="0">
                <a:solidFill>
                  <a:schemeClr val="tx1"/>
                </a:solidFill>
              </a:rPr>
              <a:t>opportunities </a:t>
            </a:r>
            <a:r>
              <a:rPr lang="en-US" sz="2800" dirty="0" smtClean="0">
                <a:solidFill>
                  <a:schemeClr val="tx1"/>
                </a:solidFill>
              </a:rPr>
              <a:t>for better health begin where we live, work and play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l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0589"/>
            <a:ext cx="3775599" cy="283464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body" sz="half" idx="4294967295"/>
          </p:nvPr>
        </p:nvSpPr>
        <p:spPr>
          <a:xfrm>
            <a:off x="457200" y="1672409"/>
            <a:ext cx="3200400" cy="4347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spcBef>
                <a:spcPts val="2424"/>
              </a:spcBef>
              <a:buNone/>
            </a:pPr>
            <a:r>
              <a:rPr lang="en-US" sz="2400" dirty="0" smtClean="0">
                <a:effectLst/>
              </a:rPr>
              <a:t>Place Matters</a:t>
            </a:r>
            <a:r>
              <a:rPr lang="en-US" sz="2000" dirty="0" smtClean="0">
                <a:effectLst/>
              </a:rPr>
              <a:t>—</a:t>
            </a:r>
          </a:p>
          <a:p>
            <a:pPr marL="0" indent="0" algn="l">
              <a:spcBef>
                <a:spcPts val="1224"/>
              </a:spcBef>
              <a:buNone/>
            </a:pPr>
            <a:r>
              <a:rPr lang="en-US" sz="2000" dirty="0" smtClean="0">
                <a:effectLst/>
              </a:rPr>
              <a:t>Attention to the physical, social, economic environments</a:t>
            </a:r>
          </a:p>
          <a:p>
            <a:pPr marL="0" indent="0" algn="l">
              <a:buNone/>
            </a:pPr>
            <a:r>
              <a:rPr lang="en-US" sz="2000" dirty="0" smtClean="0"/>
              <a:t>Authentic </a:t>
            </a:r>
            <a:r>
              <a:rPr lang="en-US" sz="2000" dirty="0" smtClean="0"/>
              <a:t>neighborhoods</a:t>
            </a:r>
          </a:p>
          <a:p>
            <a:pPr marL="0" indent="0" algn="l">
              <a:buNone/>
            </a:pPr>
            <a:endParaRPr lang="en-US" sz="900" dirty="0" smtClean="0"/>
          </a:p>
          <a:p>
            <a:pPr marL="0" indent="0" algn="l">
              <a:buNone/>
            </a:pPr>
            <a:r>
              <a:rPr lang="en-US" sz="2000" b="1" i="1" dirty="0" smtClean="0"/>
              <a:t>Asset-based</a:t>
            </a:r>
          </a:p>
          <a:p>
            <a:pPr marL="0" indent="0" algn="l">
              <a:buNone/>
            </a:pPr>
            <a:endParaRPr lang="en-US" sz="900" b="1" i="1" dirty="0" smtClean="0"/>
          </a:p>
          <a:p>
            <a:pPr marL="0" indent="0" algn="l">
              <a:buNone/>
            </a:pPr>
            <a:r>
              <a:rPr lang="en-US" sz="2000" b="1" i="1" dirty="0" smtClean="0"/>
              <a:t>Partnerships</a:t>
            </a:r>
          </a:p>
          <a:p>
            <a:pPr marL="0" indent="0" algn="l">
              <a:buNone/>
            </a:pPr>
            <a:endParaRPr lang="en-US" sz="900" b="1" i="1" dirty="0" smtClean="0"/>
          </a:p>
          <a:p>
            <a:pPr marL="0" indent="0" algn="l">
              <a:buNone/>
            </a:pPr>
            <a:r>
              <a:rPr lang="en-US" sz="2000" b="1" i="1" dirty="0" smtClean="0">
                <a:effectLst/>
              </a:rPr>
              <a:t>Resident- </a:t>
            </a:r>
            <a:r>
              <a:rPr lang="en-US" sz="2000" b="1" i="1" dirty="0" smtClean="0">
                <a:effectLst/>
              </a:rPr>
              <a:t>driven</a:t>
            </a:r>
          </a:p>
          <a:p>
            <a:pPr marL="0" indent="0" algn="l">
              <a:buNone/>
            </a:pPr>
            <a:endParaRPr lang="en-US" sz="900" b="1" i="1" dirty="0" smtClean="0">
              <a:effectLst/>
            </a:endParaRPr>
          </a:p>
          <a:p>
            <a:pPr marL="0" indent="0" algn="l">
              <a:buNone/>
            </a:pPr>
            <a:r>
              <a:rPr lang="en-US" sz="2000" b="1" i="1" dirty="0" smtClean="0"/>
              <a:t>Grassroots</a:t>
            </a:r>
            <a:endParaRPr lang="en-US" sz="2000" b="1" i="1" dirty="0" smtClean="0">
              <a:effectLst/>
            </a:endParaRPr>
          </a:p>
          <a:p>
            <a:pPr lvl="1" algn="l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lvl="1" algn="l">
              <a:buFont typeface="Arial" pitchFamily="34" charset="0"/>
              <a:buChar char="•"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399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Health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Improvement Initiative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CF84-AC28-4058-8405-D1FEF29E1C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311457" y="1440426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8"/>
          <p:cNvSpPr txBox="1">
            <a:spLocks/>
          </p:cNvSpPr>
          <p:nvPr/>
        </p:nvSpPr>
        <p:spPr>
          <a:xfrm>
            <a:off x="4800600" y="1371600"/>
            <a:ext cx="4038600" cy="46815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Engagement &amp; Assessment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900" dirty="0">
                <a:solidFill>
                  <a:srgbClr val="546D7A"/>
                </a:solidFill>
              </a:rPr>
              <a:t>1 year, $65,000</a:t>
            </a:r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endParaRPr lang="en-US" sz="13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2A373D"/>
                </a:solidFill>
              </a:rPr>
              <a:t>Building Partnerships &amp; Long-Term Planning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546D7A"/>
                </a:solidFill>
              </a:rPr>
              <a:t>1 year, $85,000</a:t>
            </a:r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endParaRPr lang="en-US" sz="1300" dirty="0" smtClean="0">
              <a:solidFill>
                <a:srgbClr val="546D7A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2A373D"/>
                </a:solidFill>
              </a:rPr>
              <a:t>Implementation of Long-Term plan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546D7A"/>
                </a:solidFill>
              </a:rPr>
              <a:t>3 years, $185,000 per year</a:t>
            </a:r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endParaRPr lang="en-US" sz="1300" dirty="0" smtClean="0">
              <a:solidFill>
                <a:srgbClr val="546D7A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Future funding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546D7A"/>
                </a:solidFill>
              </a:rPr>
              <a:t>Phase IV for current grantees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546D7A"/>
                </a:solidFill>
              </a:rPr>
              <a:t>Funding for new grantees</a:t>
            </a:r>
            <a:endParaRPr lang="en-US" dirty="0">
              <a:solidFill>
                <a:srgbClr val="546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2118"/>
      </p:ext>
    </p:extLst>
  </p:cSld>
  <p:clrMapOvr>
    <a:masterClrMapping/>
  </p:clrMapOvr>
</p:sld>
</file>

<file path=ppt/theme/theme1.xml><?xml version="1.0" encoding="utf-8"?>
<a:theme xmlns:a="http://schemas.openxmlformats.org/drawingml/2006/main" name="Approved Powerpoint Template 1">
  <a:themeElements>
    <a:clrScheme name="GRHF Color Palette">
      <a:dk1>
        <a:srgbClr val="000000"/>
      </a:dk1>
      <a:lt1>
        <a:sysClr val="window" lastClr="FFFFFF"/>
      </a:lt1>
      <a:dk2>
        <a:srgbClr val="8B8C8D"/>
      </a:dk2>
      <a:lt2>
        <a:srgbClr val="8B8C8D"/>
      </a:lt2>
      <a:accent1>
        <a:srgbClr val="C1D42F"/>
      </a:accent1>
      <a:accent2>
        <a:srgbClr val="F6B231"/>
      </a:accent2>
      <a:accent3>
        <a:srgbClr val="DF4625"/>
      </a:accent3>
      <a:accent4>
        <a:srgbClr val="1B4F8F"/>
      </a:accent4>
      <a:accent5>
        <a:srgbClr val="7764A0"/>
      </a:accent5>
      <a:accent6>
        <a:srgbClr val="FFFFFF"/>
      </a:accent6>
      <a:hlink>
        <a:srgbClr val="1B4F8F"/>
      </a:hlink>
      <a:folHlink>
        <a:srgbClr val="7764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HF Color Palette">
      <a:dk1>
        <a:srgbClr val="000000"/>
      </a:dk1>
      <a:lt1>
        <a:sysClr val="window" lastClr="FFFFFF"/>
      </a:lt1>
      <a:dk2>
        <a:srgbClr val="8B8C8D"/>
      </a:dk2>
      <a:lt2>
        <a:srgbClr val="8B8C8D"/>
      </a:lt2>
      <a:accent1>
        <a:srgbClr val="C1D42F"/>
      </a:accent1>
      <a:accent2>
        <a:srgbClr val="F6B231"/>
      </a:accent2>
      <a:accent3>
        <a:srgbClr val="DF4625"/>
      </a:accent3>
      <a:accent4>
        <a:srgbClr val="1B4F8F"/>
      </a:accent4>
      <a:accent5>
        <a:srgbClr val="7764A0"/>
      </a:accent5>
      <a:accent6>
        <a:srgbClr val="FFFFFF"/>
      </a:accent6>
      <a:hlink>
        <a:srgbClr val="1B4F8F"/>
      </a:hlink>
      <a:folHlink>
        <a:srgbClr val="7764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Approved Powerpoint Template 1</Template>
  <TotalTime>305</TotalTime>
  <Words>1539</Words>
  <Application>Microsoft Office PowerPoint</Application>
  <PresentationFormat>On-screen Show (4:3)</PresentationFormat>
  <Paragraphs>304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Approved Powerpoint Template 1</vt:lpstr>
      <vt:lpstr>Office Theme</vt:lpstr>
      <vt:lpstr>Microsoft Excel 97-2003 Worksheet</vt:lpstr>
      <vt:lpstr>Chart</vt:lpstr>
      <vt:lpstr>Neighborhood Health Status Improvement Initiative </vt:lpstr>
      <vt:lpstr>Content of Our Presentation </vt:lpstr>
      <vt:lpstr>PowerPoint Presentation</vt:lpstr>
      <vt:lpstr>PowerPoint Presentation</vt:lpstr>
      <vt:lpstr>What Drives Health Outcomes?</vt:lpstr>
      <vt:lpstr>Our opportunities for better health begin where we live, work and play</vt:lpstr>
      <vt:lpstr>Our opportunities for better health begin where we live, work and play</vt:lpstr>
      <vt:lpstr>Our opportunities for better health begin where we live, work and play</vt:lpstr>
      <vt:lpstr>Neighborhood Health Status Improvement Initiative</vt:lpstr>
      <vt:lpstr>Asset-Based Community Development (ABCD)</vt:lpstr>
      <vt:lpstr>ABCD—Perspective Matters</vt:lpstr>
      <vt:lpstr>ABCD—Types of Community Assets</vt:lpstr>
      <vt:lpstr>ABCD—Paradigm Change</vt:lpstr>
      <vt:lpstr>PowerPoint Presentation</vt:lpstr>
      <vt:lpstr>Asset-Based Community Development  in the NHSII Grants</vt:lpstr>
      <vt:lpstr>ABCD—Community Health Improvement</vt:lpstr>
      <vt:lpstr>Project Evaluation</vt:lpstr>
      <vt:lpstr>PowerPoint Presentation</vt:lpstr>
      <vt:lpstr>Our Town Rocks Project: Barrington, Starkey, and Dundee </vt:lpstr>
      <vt:lpstr>Our Town Rocks Project: Barrington, Starkey, and Dundee </vt:lpstr>
      <vt:lpstr>Our Town Rocks Project: Barrington, Starkey, and Dundee </vt:lpstr>
      <vt:lpstr>Our Town Rocks Project: Barrington, Starkey, and Dundee </vt:lpstr>
      <vt:lpstr>Our Town Rocks Project: Barrington, Starkey, and Dundee  </vt:lpstr>
      <vt:lpstr>Our Town Rocks Project: Barrington, Starkey, and Dundee </vt:lpstr>
      <vt:lpstr>Our Town Rocks Project: Barrington, Starkey, and Dundee </vt:lpstr>
      <vt:lpstr>Our Town Rocks Project: Barrington, Starkey, and Dundee </vt:lpstr>
      <vt:lpstr>Our Town Rocks Project: Barrington, Starkey, and Dundee  </vt:lpstr>
      <vt:lpstr>Our Town Rocks Project: Barrington, Starkey, and Dundee  </vt:lpstr>
      <vt:lpstr>Our Town Rocks Project: Barrington, Starkey, and Dundee  </vt:lpstr>
      <vt:lpstr>Healthy Eating </vt:lpstr>
      <vt:lpstr>Physical Activity</vt:lpstr>
      <vt:lpstr>Our Town Rocks Project: Barrington, Starkey, and Dundee</vt:lpstr>
      <vt:lpstr>Our Town Rocks Project: Barrington, Starkey, and Dundee  </vt:lpstr>
      <vt:lpstr>Our Town Rocks Project: Barrington, Starkey, and Dundee  </vt:lpstr>
      <vt:lpstr>What’s Next for 2013-2016?</vt:lpstr>
      <vt:lpstr>How do we measure results? </vt:lpstr>
      <vt:lpstr>Age-Adjusted Fruits and Vegetables Eaten Yesterday</vt:lpstr>
      <vt:lpstr>High Cholesterol</vt:lpstr>
      <vt:lpstr>Angina / Coronary Heart Disease</vt:lpstr>
      <vt:lpstr>PowerPoint Presentation</vt:lpstr>
      <vt:lpstr>Neighborhood Health Status Improvement Initiative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Health Status Improvement Initiative</dc:title>
  <dc:creator>Antonia Moore</dc:creator>
  <cp:lastModifiedBy>Antonia Moore</cp:lastModifiedBy>
  <cp:revision>14</cp:revision>
  <dcterms:created xsi:type="dcterms:W3CDTF">2013-12-11T15:27:33Z</dcterms:created>
  <dcterms:modified xsi:type="dcterms:W3CDTF">2013-12-11T20:33:31Z</dcterms:modified>
</cp:coreProperties>
</file>